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084" y="54"/>
      </p:cViewPr>
      <p:guideLst>
        <p:guide orient="horz" pos="3120"/>
        <p:guide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9573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0629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1316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74291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CAAE-F3D5-4364-AA5B-303112BD3B3D}"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8495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8FCAAE-F3D5-4364-AA5B-303112BD3B3D}"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4606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FCAAE-F3D5-4364-AA5B-303112BD3B3D}"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18367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8FCAAE-F3D5-4364-AA5B-303112BD3B3D}"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0325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FCAAE-F3D5-4364-AA5B-303112BD3B3D}"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0145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41720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0300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78FCAAE-F3D5-4364-AA5B-303112BD3B3D}" type="datetimeFigureOut">
              <a:rPr lang="en-GB" smtClean="0"/>
              <a:t>28/01/2021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7663B58-B80A-4B2C-84B1-17D5B8F4C8DE}" type="slidenum">
              <a:rPr lang="en-GB" smtClean="0"/>
              <a:t>‹#›</a:t>
            </a:fld>
            <a:endParaRPr lang="en-GB"/>
          </a:p>
        </p:txBody>
      </p:sp>
    </p:spTree>
    <p:extLst>
      <p:ext uri="{BB962C8B-B14F-4D97-AF65-F5344CB8AC3E}">
        <p14:creationId xmlns:p14="http://schemas.microsoft.com/office/powerpoint/2010/main" val="2861436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mailto:info@hthaccountants.com"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C5D148-A89A-4C2E-8EE4-7D7161AD384D}"/>
              </a:ext>
            </a:extLst>
          </p:cNvPr>
          <p:cNvSpPr/>
          <p:nvPr/>
        </p:nvSpPr>
        <p:spPr>
          <a:xfrm>
            <a:off x="204281" y="154443"/>
            <a:ext cx="828000" cy="82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F3806E-269C-4743-B2B5-9AC3CF067590}"/>
              </a:ext>
            </a:extLst>
          </p:cNvPr>
          <p:cNvSpPr/>
          <p:nvPr/>
        </p:nvSpPr>
        <p:spPr>
          <a:xfrm>
            <a:off x="1077238" y="150311"/>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E829C8E-62A0-4687-B061-564B6BB1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3" y="192811"/>
            <a:ext cx="682385" cy="751781"/>
          </a:xfrm>
          <a:prstGeom prst="rect">
            <a:avLst/>
          </a:prstGeom>
        </p:spPr>
      </p:pic>
      <p:sp>
        <p:nvSpPr>
          <p:cNvPr id="4" name="Rectangle 3">
            <a:extLst>
              <a:ext uri="{FF2B5EF4-FFF2-40B4-BE49-F238E27FC236}">
                <a16:creationId xmlns:a16="http://schemas.microsoft.com/office/drawing/2014/main" id="{8014E810-34F2-463D-AEF0-71ACAF30D268}"/>
              </a:ext>
            </a:extLst>
          </p:cNvPr>
          <p:cNvSpPr/>
          <p:nvPr/>
        </p:nvSpPr>
        <p:spPr>
          <a:xfrm rot="16200000">
            <a:off x="-4132283" y="5363974"/>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1D7B11-4868-44E7-BDA0-351EB200A274}"/>
              </a:ext>
            </a:extLst>
          </p:cNvPr>
          <p:cNvSpPr/>
          <p:nvPr/>
        </p:nvSpPr>
        <p:spPr>
          <a:xfrm>
            <a:off x="1077238" y="468082"/>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C81CEF-C063-43F7-91A8-AB5FAF54EE47}"/>
              </a:ext>
            </a:extLst>
          </p:cNvPr>
          <p:cNvSpPr/>
          <p:nvPr/>
        </p:nvSpPr>
        <p:spPr>
          <a:xfrm rot="16200000">
            <a:off x="-3809253" y="5354598"/>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A2518F-6D32-4A5F-9B65-E2D7860ED507}"/>
              </a:ext>
            </a:extLst>
          </p:cNvPr>
          <p:cNvSpPr txBox="1"/>
          <p:nvPr/>
        </p:nvSpPr>
        <p:spPr>
          <a:xfrm>
            <a:off x="3429000" y="259491"/>
            <a:ext cx="1528119" cy="276999"/>
          </a:xfrm>
          <a:prstGeom prst="rect">
            <a:avLst/>
          </a:prstGeom>
          <a:noFill/>
        </p:spPr>
        <p:txBody>
          <a:bodyPr wrap="square" rtlCol="0">
            <a:spAutoFit/>
          </a:bodyPr>
          <a:lstStyle/>
          <a:p>
            <a:r>
              <a:rPr lang="en-GB" sz="1200" b="1" dirty="0"/>
              <a:t>HTH Accountants</a:t>
            </a:r>
          </a:p>
        </p:txBody>
      </p:sp>
      <p:sp>
        <p:nvSpPr>
          <p:cNvPr id="10" name="TextBox 9">
            <a:extLst>
              <a:ext uri="{FF2B5EF4-FFF2-40B4-BE49-F238E27FC236}">
                <a16:creationId xmlns:a16="http://schemas.microsoft.com/office/drawing/2014/main" id="{202078B3-FD10-43D5-9B22-297F15907D31}"/>
              </a:ext>
            </a:extLst>
          </p:cNvPr>
          <p:cNvSpPr txBox="1"/>
          <p:nvPr/>
        </p:nvSpPr>
        <p:spPr>
          <a:xfrm rot="16200000">
            <a:off x="-782594" y="1223318"/>
            <a:ext cx="2479589" cy="276999"/>
          </a:xfrm>
          <a:prstGeom prst="rect">
            <a:avLst/>
          </a:prstGeom>
          <a:noFill/>
        </p:spPr>
        <p:txBody>
          <a:bodyPr wrap="square" rtlCol="0">
            <a:spAutoFit/>
          </a:bodyPr>
          <a:lstStyle/>
          <a:p>
            <a:r>
              <a:rPr lang="en-GB" sz="1200" dirty="0"/>
              <a:t>January 2021</a:t>
            </a:r>
          </a:p>
        </p:txBody>
      </p:sp>
      <p:sp>
        <p:nvSpPr>
          <p:cNvPr id="12" name="TextBox 11">
            <a:extLst>
              <a:ext uri="{FF2B5EF4-FFF2-40B4-BE49-F238E27FC236}">
                <a16:creationId xmlns:a16="http://schemas.microsoft.com/office/drawing/2014/main" id="{BD63B900-8C11-4832-99CD-7A803F601E34}"/>
              </a:ext>
            </a:extLst>
          </p:cNvPr>
          <p:cNvSpPr txBox="1"/>
          <p:nvPr/>
        </p:nvSpPr>
        <p:spPr>
          <a:xfrm>
            <a:off x="2505805" y="690378"/>
            <a:ext cx="3085070" cy="307777"/>
          </a:xfrm>
          <a:prstGeom prst="rect">
            <a:avLst/>
          </a:prstGeom>
          <a:noFill/>
        </p:spPr>
        <p:txBody>
          <a:bodyPr wrap="square" rtlCol="0">
            <a:spAutoFit/>
          </a:bodyPr>
          <a:lstStyle/>
          <a:p>
            <a:r>
              <a:rPr lang="en-GB" sz="1400" b="1" dirty="0"/>
              <a:t>Claiming for Medical Expenses - 2021</a:t>
            </a:r>
            <a:endParaRPr lang="en-GB" sz="1400" dirty="0"/>
          </a:p>
        </p:txBody>
      </p:sp>
      <p:sp>
        <p:nvSpPr>
          <p:cNvPr id="16" name="Rectangle 1">
            <a:extLst>
              <a:ext uri="{FF2B5EF4-FFF2-40B4-BE49-F238E27FC236}">
                <a16:creationId xmlns:a16="http://schemas.microsoft.com/office/drawing/2014/main" id="{F157ECCE-5918-4486-8B3F-68D598DE56EC}"/>
              </a:ext>
            </a:extLst>
          </p:cNvPr>
          <p:cNvSpPr>
            <a:spLocks noChangeArrowheads="1"/>
          </p:cNvSpPr>
          <p:nvPr/>
        </p:nvSpPr>
        <p:spPr bwMode="auto">
          <a:xfrm>
            <a:off x="1355725" y="3500438"/>
            <a:ext cx="5951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9" name="TextBox 18">
            <a:extLst>
              <a:ext uri="{FF2B5EF4-FFF2-40B4-BE49-F238E27FC236}">
                <a16:creationId xmlns:a16="http://schemas.microsoft.com/office/drawing/2014/main" id="{3F33E0F3-00EE-40F3-BA19-D73EEF90B1C9}"/>
              </a:ext>
            </a:extLst>
          </p:cNvPr>
          <p:cNvSpPr txBox="1"/>
          <p:nvPr/>
        </p:nvSpPr>
        <p:spPr>
          <a:xfrm>
            <a:off x="3824431" y="3215150"/>
            <a:ext cx="2809102" cy="7001917"/>
          </a:xfrm>
          <a:prstGeom prst="rect">
            <a:avLst/>
          </a:prstGeom>
          <a:noFill/>
        </p:spPr>
        <p:txBody>
          <a:bodyPr wrap="square" rtlCol="0">
            <a:spAutoFit/>
          </a:bodyPr>
          <a:lstStyle/>
          <a:p>
            <a:pPr algn="just"/>
            <a:r>
              <a:rPr lang="en-GB" sz="1100" dirty="0"/>
              <a:t>You can make a claim through MyAccount on the Revenue site by providing the amount spent on medical expenses.  Receipts don’t need to be submitted when making claims.  But just make sure you keep your receipts, because you may be asked for them at a future stage to back up your claim.  </a:t>
            </a:r>
            <a:r>
              <a:rPr lang="en-IE" sz="1100" dirty="0"/>
              <a:t>If you are unable to use myAccount, please contact your Revenue office.</a:t>
            </a:r>
          </a:p>
          <a:p>
            <a:pPr algn="just"/>
            <a:endParaRPr lang="en-GB" sz="1100" dirty="0"/>
          </a:p>
          <a:p>
            <a:pPr algn="just"/>
            <a:r>
              <a:rPr lang="en-GB" sz="1100" dirty="0"/>
              <a:t>The </a:t>
            </a:r>
            <a:r>
              <a:rPr lang="en-GB" sz="1100" b="1" u="sng" dirty="0"/>
              <a:t>FOUR-YEAR RULE</a:t>
            </a:r>
            <a:r>
              <a:rPr lang="en-GB" sz="1100" b="1" dirty="0"/>
              <a:t> </a:t>
            </a:r>
            <a:r>
              <a:rPr lang="en-GB" sz="1100" dirty="0"/>
              <a:t>applies for claiming refunds.  </a:t>
            </a:r>
          </a:p>
          <a:p>
            <a:pPr algn="just"/>
            <a:r>
              <a:rPr lang="en-GB" sz="1100" dirty="0"/>
              <a:t>For example, claims for 2015 must be made by 31</a:t>
            </a:r>
            <a:r>
              <a:rPr lang="en-GB" sz="1100" baseline="30000" dirty="0"/>
              <a:t>st</a:t>
            </a:r>
            <a:r>
              <a:rPr lang="en-GB" sz="1100" dirty="0"/>
              <a:t> December 2019.  Claims after this time cannot be repaid.</a:t>
            </a:r>
          </a:p>
          <a:p>
            <a:pPr algn="just"/>
            <a:endParaRPr lang="en-GB" sz="1100" dirty="0"/>
          </a:p>
          <a:p>
            <a:pPr algn="just"/>
            <a:r>
              <a:rPr lang="en-GB" sz="1100" b="1" dirty="0"/>
              <a:t>Health expenses specifically excluded from relief</a:t>
            </a:r>
          </a:p>
          <a:p>
            <a:pPr algn="just"/>
            <a:r>
              <a:rPr lang="en-GB" sz="1100" b="1" i="1" dirty="0"/>
              <a:t>You cannot claim relief on the following</a:t>
            </a:r>
            <a:r>
              <a:rPr lang="en-GB" sz="1100" i="1" dirty="0"/>
              <a:t>:</a:t>
            </a:r>
          </a:p>
          <a:p>
            <a:pPr marL="171450" lvl="0" indent="-171450" algn="just">
              <a:buFont typeface="Arial" panose="020B0604020202020204" pitchFamily="34" charset="0"/>
              <a:buChar char="•"/>
            </a:pPr>
            <a:r>
              <a:rPr lang="en-GB" sz="1100" dirty="0"/>
              <a:t>Routine dental care.</a:t>
            </a:r>
          </a:p>
          <a:p>
            <a:pPr marL="171450" lvl="0" indent="-171450" algn="just">
              <a:buFont typeface="Arial" panose="020B0604020202020204" pitchFamily="34" charset="0"/>
              <a:buChar char="•"/>
            </a:pPr>
            <a:r>
              <a:rPr lang="en-GB" sz="1100" dirty="0"/>
              <a:t>Routine ophthalmic (eye) care, such as eye tests.</a:t>
            </a:r>
          </a:p>
          <a:p>
            <a:pPr marL="171450" lvl="0" indent="-171450" algn="just">
              <a:buFont typeface="Arial" panose="020B0604020202020204" pitchFamily="34" charset="0"/>
              <a:buChar char="•"/>
            </a:pPr>
            <a:r>
              <a:rPr lang="en-GB" sz="1100" dirty="0"/>
              <a:t>Cosmetic surgery (relief may be available where the surgery corrects a health issue, such as breathing difficulties – you should contact Revenue Office for further assistance)</a:t>
            </a:r>
          </a:p>
          <a:p>
            <a:pPr marL="171450" lvl="0" indent="-171450" algn="just">
              <a:buFont typeface="Arial" panose="020B0604020202020204" pitchFamily="34" charset="0"/>
              <a:buChar char="•"/>
            </a:pPr>
            <a:r>
              <a:rPr lang="en-GB" sz="1100" dirty="0"/>
              <a:t>Guide and assistance dog costs </a:t>
            </a:r>
          </a:p>
          <a:p>
            <a:pPr algn="just"/>
            <a:r>
              <a:rPr lang="en-GB" sz="1100" dirty="0"/>
              <a:t>	(you can claim the Guide Dog 	Allowance or Assistance Dog 	Allowance).</a:t>
            </a:r>
          </a:p>
          <a:p>
            <a:pPr algn="just"/>
            <a:endParaRPr lang="en-GB" sz="1100" dirty="0"/>
          </a:p>
          <a:p>
            <a:pPr algn="just"/>
            <a:r>
              <a:rPr lang="en-GB" sz="1100" dirty="0"/>
              <a:t>Give us a call and we would be very happy to discuss any questions you have.</a:t>
            </a:r>
          </a:p>
          <a:p>
            <a:pPr algn="just"/>
            <a:endParaRPr lang="en-GB" sz="1100" dirty="0"/>
          </a:p>
          <a:p>
            <a:pPr algn="just"/>
            <a:r>
              <a:rPr lang="en-GB" sz="1100" dirty="0"/>
              <a:t>Regards</a:t>
            </a:r>
          </a:p>
          <a:p>
            <a:pPr algn="just"/>
            <a:r>
              <a:rPr lang="en-GB" sz="1100" dirty="0"/>
              <a:t> </a:t>
            </a:r>
          </a:p>
          <a:p>
            <a:pPr algn="just"/>
            <a:r>
              <a:rPr lang="en-GB" sz="2000" dirty="0">
                <a:latin typeface="Brush Script MT" panose="03060802040406070304" pitchFamily="66" charset="0"/>
              </a:rPr>
              <a:t>Kieran Horgan</a:t>
            </a:r>
          </a:p>
          <a:p>
            <a:pPr algn="just"/>
            <a:endParaRPr lang="en-GB" sz="1100" dirty="0"/>
          </a:p>
        </p:txBody>
      </p:sp>
      <p:grpSp>
        <p:nvGrpSpPr>
          <p:cNvPr id="15" name="Group 14">
            <a:extLst>
              <a:ext uri="{FF2B5EF4-FFF2-40B4-BE49-F238E27FC236}">
                <a16:creationId xmlns:a16="http://schemas.microsoft.com/office/drawing/2014/main" id="{010ED792-1D10-44DB-AD59-DFB807B4555F}"/>
              </a:ext>
            </a:extLst>
          </p:cNvPr>
          <p:cNvGrpSpPr/>
          <p:nvPr/>
        </p:nvGrpSpPr>
        <p:grpSpPr>
          <a:xfrm>
            <a:off x="3962399" y="1016326"/>
            <a:ext cx="2569835" cy="2117018"/>
            <a:chOff x="3932824" y="1379255"/>
            <a:chExt cx="2664000" cy="2160000"/>
          </a:xfrm>
        </p:grpSpPr>
        <p:sp>
          <p:nvSpPr>
            <p:cNvPr id="23" name="Rectangle 22">
              <a:extLst>
                <a:ext uri="{FF2B5EF4-FFF2-40B4-BE49-F238E27FC236}">
                  <a16:creationId xmlns:a16="http://schemas.microsoft.com/office/drawing/2014/main" id="{8AFC2463-BFB7-4399-AA70-F1D51F26B4A1}"/>
                </a:ext>
              </a:extLst>
            </p:cNvPr>
            <p:cNvSpPr/>
            <p:nvPr/>
          </p:nvSpPr>
          <p:spPr>
            <a:xfrm>
              <a:off x="3932824" y="1379255"/>
              <a:ext cx="2664000" cy="21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48BCE32-F195-4154-9506-3F1BF119679C}"/>
                </a:ext>
              </a:extLst>
            </p:cNvPr>
            <p:cNvSpPr/>
            <p:nvPr/>
          </p:nvSpPr>
          <p:spPr>
            <a:xfrm>
              <a:off x="3973687" y="1438384"/>
              <a:ext cx="2582275" cy="2041742"/>
            </a:xfrm>
            <a:prstGeom prst="rect">
              <a:avLst/>
            </a:prstGeom>
            <a:blipFill dpi="0" rotWithShape="1">
              <a:blip r:embed="rId3"/>
              <a:srcRect/>
              <a:stretch>
                <a:fillRect l="-9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ECE205E-AEC0-490F-A857-B994C13A5096}"/>
              </a:ext>
            </a:extLst>
          </p:cNvPr>
          <p:cNvGrpSpPr/>
          <p:nvPr/>
        </p:nvGrpSpPr>
        <p:grpSpPr>
          <a:xfrm>
            <a:off x="7935574" y="6347859"/>
            <a:ext cx="2664000" cy="2160000"/>
            <a:chOff x="922561" y="7488681"/>
            <a:chExt cx="2664000" cy="2160000"/>
          </a:xfrm>
        </p:grpSpPr>
        <p:sp>
          <p:nvSpPr>
            <p:cNvPr id="21" name="Rectangle 20">
              <a:extLst>
                <a:ext uri="{FF2B5EF4-FFF2-40B4-BE49-F238E27FC236}">
                  <a16:creationId xmlns:a16="http://schemas.microsoft.com/office/drawing/2014/main" id="{188573A9-F57E-433C-8106-5BB548DEBDD7}"/>
                </a:ext>
              </a:extLst>
            </p:cNvPr>
            <p:cNvSpPr/>
            <p:nvPr/>
          </p:nvSpPr>
          <p:spPr>
            <a:xfrm>
              <a:off x="922561" y="7488681"/>
              <a:ext cx="2664000" cy="21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8AC3A7F6-4215-49EC-9E65-8BC51F3B86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260" y="7599852"/>
              <a:ext cx="2442729" cy="190990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265FE2B9-41B5-4BF5-B00A-50946A1906ED}"/>
              </a:ext>
            </a:extLst>
          </p:cNvPr>
          <p:cNvSpPr txBox="1"/>
          <p:nvPr/>
        </p:nvSpPr>
        <p:spPr>
          <a:xfrm>
            <a:off x="905267" y="1114753"/>
            <a:ext cx="2809102" cy="8556188"/>
          </a:xfrm>
          <a:prstGeom prst="rect">
            <a:avLst/>
          </a:prstGeom>
          <a:noFill/>
        </p:spPr>
        <p:txBody>
          <a:bodyPr wrap="square" rtlCol="0">
            <a:spAutoFit/>
          </a:bodyPr>
          <a:lstStyle/>
          <a:p>
            <a:pPr algn="just" fontAlgn="base"/>
            <a:r>
              <a:rPr lang="en-IE" sz="1100" b="0" i="0" dirty="0">
                <a:effectLst/>
                <a:latin typeface="Ubuntu"/>
              </a:rPr>
              <a:t>One relief that is commonly overlooked when our clients submit their personal tax returns is tax relief on certain day-to-day medical expenses.  </a:t>
            </a:r>
          </a:p>
          <a:p>
            <a:pPr algn="just" fontAlgn="base"/>
            <a:r>
              <a:rPr lang="en-IE" sz="1100" b="0" i="0" dirty="0">
                <a:effectLst/>
                <a:latin typeface="Ubuntu"/>
              </a:rPr>
              <a:t>Did you know that relief can be claimed at the standard rate of tax, 20%, of what you spend?</a:t>
            </a:r>
          </a:p>
          <a:p>
            <a:pPr algn="just" fontAlgn="base"/>
            <a:r>
              <a:rPr lang="en-IE" sz="1100" b="0" i="0" dirty="0">
                <a:effectLst/>
                <a:latin typeface="Ubuntu"/>
              </a:rPr>
              <a:t> You can claim relief on health expenses after the year has ended.</a:t>
            </a:r>
          </a:p>
          <a:p>
            <a:pPr algn="just" fontAlgn="base"/>
            <a:endParaRPr lang="en-IE" sz="1100" b="0" i="0" dirty="0">
              <a:effectLst/>
              <a:latin typeface="Ubuntu"/>
            </a:endParaRPr>
          </a:p>
          <a:p>
            <a:pPr algn="just" fontAlgn="base"/>
            <a:r>
              <a:rPr lang="en-IE" sz="1100" b="0" i="0" dirty="0">
                <a:effectLst/>
                <a:latin typeface="Ubuntu"/>
              </a:rPr>
              <a:t>You can only claim for expenses that you have receipts for. You can claim relief on the last four year's health expenses.</a:t>
            </a:r>
          </a:p>
          <a:p>
            <a:pPr algn="just" fontAlgn="base"/>
            <a:endParaRPr lang="en-IE" sz="1100" b="0" i="0" dirty="0">
              <a:effectLst/>
              <a:latin typeface="Ubuntu"/>
            </a:endParaRPr>
          </a:p>
          <a:p>
            <a:pPr algn="just" fontAlgn="base"/>
            <a:r>
              <a:rPr lang="en-IE" sz="1100" b="0" i="0" dirty="0">
                <a:effectLst/>
                <a:latin typeface="Ubuntu"/>
              </a:rPr>
              <a:t>If you have private health insurance you can claim tax relief on the portion of those expenses not covered by your insurer.  If you are paying nursing home expenses, you may be able to claim relief during the year.</a:t>
            </a:r>
          </a:p>
          <a:p>
            <a:pPr algn="just" fontAlgn="base"/>
            <a:endParaRPr lang="en-IE" sz="1100" dirty="0">
              <a:latin typeface="Ubuntu"/>
            </a:endParaRPr>
          </a:p>
          <a:p>
            <a:pPr algn="just" fontAlgn="base"/>
            <a:r>
              <a:rPr lang="en-IE" sz="1100" b="1" i="0" dirty="0">
                <a:effectLst/>
                <a:latin typeface="Ubuntu"/>
              </a:rPr>
              <a:t>How to claim if you are a PAYE taxpayer</a:t>
            </a:r>
          </a:p>
          <a:p>
            <a:pPr algn="just" fontAlgn="base"/>
            <a:r>
              <a:rPr lang="en-IE" sz="1100" b="0" i="0" dirty="0">
                <a:effectLst/>
                <a:latin typeface="Ubuntu"/>
              </a:rPr>
              <a:t>The quickest and easiest way is using our online service myAccount to complete an Income Tax Return.</a:t>
            </a:r>
          </a:p>
          <a:p>
            <a:pPr algn="just" fontAlgn="base"/>
            <a:endParaRPr lang="en-IE" sz="1100" b="0" i="0" dirty="0">
              <a:effectLst/>
              <a:latin typeface="Ubuntu"/>
            </a:endParaRPr>
          </a:p>
          <a:p>
            <a:pPr algn="just" fontAlgn="base"/>
            <a:r>
              <a:rPr lang="en-IE" sz="1100" b="1" i="0" dirty="0">
                <a:effectLst/>
                <a:latin typeface="Ubuntu"/>
              </a:rPr>
              <a:t>2019 and subsequent years: </a:t>
            </a:r>
          </a:p>
          <a:p>
            <a:pPr marL="171450" indent="-171450" algn="just" fontAlgn="base">
              <a:buFont typeface="Arial" panose="020B0604020202020204" pitchFamily="34" charset="0"/>
              <a:buChar char="•"/>
            </a:pPr>
            <a:r>
              <a:rPr lang="en-IE" sz="1100" b="0" i="0" dirty="0">
                <a:effectLst/>
                <a:latin typeface="Ubuntu"/>
              </a:rPr>
              <a:t>sign into myAccount</a:t>
            </a:r>
          </a:p>
          <a:p>
            <a:pPr marL="171450" indent="-171450" algn="just" fontAlgn="base">
              <a:buFont typeface="Arial" panose="020B0604020202020204" pitchFamily="34" charset="0"/>
              <a:buChar char="•"/>
            </a:pPr>
            <a:r>
              <a:rPr lang="en-IE" sz="1100" b="0" i="0" dirty="0">
                <a:effectLst/>
                <a:latin typeface="Ubuntu"/>
              </a:rPr>
              <a:t>click on ‘Review your tax’ link in PAYE Services</a:t>
            </a:r>
          </a:p>
          <a:p>
            <a:pPr marL="171450" indent="-171450" algn="just" fontAlgn="base">
              <a:buFont typeface="Arial" panose="020B0604020202020204" pitchFamily="34" charset="0"/>
              <a:buChar char="•"/>
            </a:pPr>
            <a:r>
              <a:rPr lang="en-IE" sz="1100" b="0" i="0" dirty="0">
                <a:effectLst/>
                <a:latin typeface="Ubuntu"/>
              </a:rPr>
              <a:t>request Statement of Liability</a:t>
            </a:r>
          </a:p>
          <a:p>
            <a:pPr marL="171450" indent="-171450" algn="just" fontAlgn="base">
              <a:buFont typeface="Arial" panose="020B0604020202020204" pitchFamily="34" charset="0"/>
              <a:buChar char="•"/>
            </a:pPr>
            <a:r>
              <a:rPr lang="en-IE" sz="1100" b="0" i="0" dirty="0">
                <a:effectLst/>
                <a:latin typeface="Ubuntu"/>
              </a:rPr>
              <a:t>click on ‘Complete Income Tax Return’</a:t>
            </a:r>
          </a:p>
          <a:p>
            <a:pPr marL="171450" indent="-171450" algn="just" fontAlgn="base">
              <a:buFont typeface="Arial" panose="020B0604020202020204" pitchFamily="34" charset="0"/>
              <a:buChar char="•"/>
            </a:pPr>
            <a:r>
              <a:rPr lang="en-IE" sz="1100" b="0" i="0" dirty="0">
                <a:effectLst/>
                <a:latin typeface="Ubuntu"/>
              </a:rPr>
              <a:t>in the ‘Tax Credits &amp; Reliefs’ page select ‘Health’ and ‘Health Expenses’</a:t>
            </a:r>
          </a:p>
          <a:p>
            <a:pPr marL="171450" indent="-171450" algn="just" fontAlgn="base">
              <a:buFont typeface="Arial" panose="020B0604020202020204" pitchFamily="34" charset="0"/>
              <a:buChar char="•"/>
            </a:pPr>
            <a:r>
              <a:rPr lang="en-IE" sz="1100" b="0" i="0" dirty="0">
                <a:effectLst/>
                <a:latin typeface="Ubuntu"/>
              </a:rPr>
              <a:t>complete and submit the form.</a:t>
            </a:r>
          </a:p>
          <a:p>
            <a:pPr algn="just" fontAlgn="base"/>
            <a:r>
              <a:rPr lang="en-IE" sz="1100" b="1" i="0" dirty="0">
                <a:effectLst/>
                <a:latin typeface="Ubuntu"/>
              </a:rPr>
              <a:t>2018 and prior years:</a:t>
            </a:r>
          </a:p>
          <a:p>
            <a:pPr marL="171450" indent="-171450" algn="just" fontAlgn="base">
              <a:buFont typeface="Arial" panose="020B0604020202020204" pitchFamily="34" charset="0"/>
              <a:buChar char="•"/>
            </a:pPr>
            <a:r>
              <a:rPr lang="en-IE" sz="1100" b="0" i="0" dirty="0">
                <a:effectLst/>
                <a:latin typeface="Ubuntu"/>
              </a:rPr>
              <a:t>sign into myAccount</a:t>
            </a:r>
          </a:p>
          <a:p>
            <a:pPr marL="171450" indent="-171450" algn="just" fontAlgn="base">
              <a:buFont typeface="Arial" panose="020B0604020202020204" pitchFamily="34" charset="0"/>
              <a:buChar char="•"/>
            </a:pPr>
            <a:r>
              <a:rPr lang="en-IE" sz="1100" b="0" i="0" dirty="0">
                <a:effectLst/>
                <a:latin typeface="Ubuntu"/>
              </a:rPr>
              <a:t>click on 'Review your tax' link in PAYE Services</a:t>
            </a:r>
          </a:p>
          <a:p>
            <a:pPr marL="171450" indent="-171450" algn="just" fontAlgn="base">
              <a:buFont typeface="Arial" panose="020B0604020202020204" pitchFamily="34" charset="0"/>
              <a:buChar char="•"/>
            </a:pPr>
            <a:r>
              <a:rPr lang="en-IE" sz="1100" b="0" i="0" dirty="0">
                <a:effectLst/>
                <a:latin typeface="Ubuntu"/>
              </a:rPr>
              <a:t>select the Income Tax Return for the year you wish to claim for</a:t>
            </a:r>
          </a:p>
          <a:p>
            <a:pPr marL="171450" indent="-171450" algn="just" fontAlgn="base">
              <a:buFont typeface="Arial" panose="020B0604020202020204" pitchFamily="34" charset="0"/>
              <a:buChar char="•"/>
            </a:pPr>
            <a:r>
              <a:rPr lang="en-IE" sz="1100" b="0" i="0" dirty="0">
                <a:effectLst/>
                <a:latin typeface="Ubuntu"/>
              </a:rPr>
              <a:t>in the ‘Tax Credits &amp; Reliefs’ page select ‘Health’ and ‘Health Expenses’.</a:t>
            </a:r>
          </a:p>
          <a:p>
            <a:pPr marL="171450" indent="-171450" algn="just" fontAlgn="base">
              <a:buFont typeface="Arial" panose="020B0604020202020204" pitchFamily="34" charset="0"/>
              <a:buChar char="•"/>
            </a:pPr>
            <a:r>
              <a:rPr lang="en-IE" sz="1100" b="0" i="0" dirty="0">
                <a:effectLst/>
                <a:latin typeface="Ubuntu"/>
              </a:rPr>
              <a:t>complete and submit the form.</a:t>
            </a:r>
          </a:p>
          <a:p>
            <a:pPr algn="just" fontAlgn="base"/>
            <a:r>
              <a:rPr lang="en-IE" sz="1100" b="0" i="0" dirty="0">
                <a:effectLst/>
                <a:latin typeface="Ubuntu"/>
              </a:rPr>
              <a:t>If you are jointly assessed, it is the assessable spouse or nominated civil partner who needs to apply.</a:t>
            </a:r>
          </a:p>
          <a:p>
            <a:pPr algn="just" fontAlgn="base"/>
            <a:endParaRPr lang="en-IE" sz="1100" b="0" i="0" dirty="0">
              <a:effectLst/>
              <a:latin typeface="Ubuntu"/>
            </a:endParaRPr>
          </a:p>
          <a:p>
            <a:pPr algn="just" fontAlgn="base"/>
            <a:r>
              <a:rPr lang="en-IE" sz="1100" b="0" i="0" dirty="0">
                <a:effectLst/>
                <a:latin typeface="Ubuntu"/>
              </a:rPr>
              <a:t>The vast majority of people who claim this relief online (pre-COVID) receive their tax refund, if due, in five working days.</a:t>
            </a:r>
          </a:p>
          <a:p>
            <a:pPr algn="just" fontAlgn="base"/>
            <a:r>
              <a:rPr lang="en-IE" sz="1100" b="1" i="0" dirty="0">
                <a:effectLst/>
                <a:latin typeface="inherit"/>
              </a:rPr>
              <a:t> </a:t>
            </a:r>
            <a:endParaRPr lang="en-IE" sz="1100" b="0" i="0" dirty="0">
              <a:effectLst/>
              <a:latin typeface="Ubuntu"/>
            </a:endParaRPr>
          </a:p>
        </p:txBody>
      </p:sp>
    </p:spTree>
    <p:extLst>
      <p:ext uri="{BB962C8B-B14F-4D97-AF65-F5344CB8AC3E}">
        <p14:creationId xmlns:p14="http://schemas.microsoft.com/office/powerpoint/2010/main" val="83339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C5D148-A89A-4C2E-8EE4-7D7161AD384D}"/>
              </a:ext>
            </a:extLst>
          </p:cNvPr>
          <p:cNvSpPr/>
          <p:nvPr/>
        </p:nvSpPr>
        <p:spPr>
          <a:xfrm>
            <a:off x="204281" y="154443"/>
            <a:ext cx="828000" cy="82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F3806E-269C-4743-B2B5-9AC3CF067590}"/>
              </a:ext>
            </a:extLst>
          </p:cNvPr>
          <p:cNvSpPr/>
          <p:nvPr/>
        </p:nvSpPr>
        <p:spPr>
          <a:xfrm>
            <a:off x="1077238" y="150311"/>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E829C8E-62A0-4687-B061-564B6BB1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3" y="192811"/>
            <a:ext cx="682385" cy="751781"/>
          </a:xfrm>
          <a:prstGeom prst="rect">
            <a:avLst/>
          </a:prstGeom>
        </p:spPr>
      </p:pic>
      <p:sp>
        <p:nvSpPr>
          <p:cNvPr id="4" name="Rectangle 3">
            <a:extLst>
              <a:ext uri="{FF2B5EF4-FFF2-40B4-BE49-F238E27FC236}">
                <a16:creationId xmlns:a16="http://schemas.microsoft.com/office/drawing/2014/main" id="{8014E810-34F2-463D-AEF0-71ACAF30D268}"/>
              </a:ext>
            </a:extLst>
          </p:cNvPr>
          <p:cNvSpPr/>
          <p:nvPr/>
        </p:nvSpPr>
        <p:spPr>
          <a:xfrm rot="16200000">
            <a:off x="-4132283" y="5363974"/>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1D7B11-4868-44E7-BDA0-351EB200A274}"/>
              </a:ext>
            </a:extLst>
          </p:cNvPr>
          <p:cNvSpPr/>
          <p:nvPr/>
        </p:nvSpPr>
        <p:spPr>
          <a:xfrm>
            <a:off x="1077238" y="468082"/>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C81CEF-C063-43F7-91A8-AB5FAF54EE47}"/>
              </a:ext>
            </a:extLst>
          </p:cNvPr>
          <p:cNvSpPr/>
          <p:nvPr/>
        </p:nvSpPr>
        <p:spPr>
          <a:xfrm rot="16200000">
            <a:off x="-3809253" y="5354598"/>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A2518F-6D32-4A5F-9B65-E2D7860ED507}"/>
              </a:ext>
            </a:extLst>
          </p:cNvPr>
          <p:cNvSpPr txBox="1"/>
          <p:nvPr/>
        </p:nvSpPr>
        <p:spPr>
          <a:xfrm>
            <a:off x="3429000" y="259491"/>
            <a:ext cx="1528119" cy="276999"/>
          </a:xfrm>
          <a:prstGeom prst="rect">
            <a:avLst/>
          </a:prstGeom>
          <a:noFill/>
        </p:spPr>
        <p:txBody>
          <a:bodyPr wrap="square" rtlCol="0">
            <a:spAutoFit/>
          </a:bodyPr>
          <a:lstStyle/>
          <a:p>
            <a:r>
              <a:rPr lang="en-GB" sz="1200" b="1" dirty="0"/>
              <a:t>HTH Accountants</a:t>
            </a:r>
          </a:p>
        </p:txBody>
      </p:sp>
      <p:sp>
        <p:nvSpPr>
          <p:cNvPr id="10" name="TextBox 9">
            <a:extLst>
              <a:ext uri="{FF2B5EF4-FFF2-40B4-BE49-F238E27FC236}">
                <a16:creationId xmlns:a16="http://schemas.microsoft.com/office/drawing/2014/main" id="{202078B3-FD10-43D5-9B22-297F15907D31}"/>
              </a:ext>
            </a:extLst>
          </p:cNvPr>
          <p:cNvSpPr txBox="1"/>
          <p:nvPr/>
        </p:nvSpPr>
        <p:spPr>
          <a:xfrm rot="16200000">
            <a:off x="-782594" y="1223318"/>
            <a:ext cx="2479589" cy="276999"/>
          </a:xfrm>
          <a:prstGeom prst="rect">
            <a:avLst/>
          </a:prstGeom>
          <a:noFill/>
        </p:spPr>
        <p:txBody>
          <a:bodyPr wrap="square" rtlCol="0">
            <a:spAutoFit/>
          </a:bodyPr>
          <a:lstStyle/>
          <a:p>
            <a:r>
              <a:rPr lang="en-GB" sz="1200" dirty="0"/>
              <a:t>December 2018</a:t>
            </a:r>
          </a:p>
        </p:txBody>
      </p:sp>
      <p:sp>
        <p:nvSpPr>
          <p:cNvPr id="12" name="TextBox 11">
            <a:extLst>
              <a:ext uri="{FF2B5EF4-FFF2-40B4-BE49-F238E27FC236}">
                <a16:creationId xmlns:a16="http://schemas.microsoft.com/office/drawing/2014/main" id="{BD63B900-8C11-4832-99CD-7A803F601E34}"/>
              </a:ext>
            </a:extLst>
          </p:cNvPr>
          <p:cNvSpPr txBox="1"/>
          <p:nvPr/>
        </p:nvSpPr>
        <p:spPr>
          <a:xfrm>
            <a:off x="3367953" y="9416367"/>
            <a:ext cx="3085070" cy="261610"/>
          </a:xfrm>
          <a:prstGeom prst="rect">
            <a:avLst/>
          </a:prstGeom>
          <a:noFill/>
        </p:spPr>
        <p:txBody>
          <a:bodyPr wrap="square" rtlCol="0">
            <a:spAutoFit/>
          </a:bodyPr>
          <a:lstStyle/>
          <a:p>
            <a:r>
              <a:rPr lang="en-GB" sz="1100" i="1" dirty="0"/>
              <a:t>Managing your Cash Pressures</a:t>
            </a:r>
          </a:p>
        </p:txBody>
      </p:sp>
      <p:sp>
        <p:nvSpPr>
          <p:cNvPr id="16" name="Rectangle 1">
            <a:extLst>
              <a:ext uri="{FF2B5EF4-FFF2-40B4-BE49-F238E27FC236}">
                <a16:creationId xmlns:a16="http://schemas.microsoft.com/office/drawing/2014/main" id="{F157ECCE-5918-4486-8B3F-68D598DE56EC}"/>
              </a:ext>
            </a:extLst>
          </p:cNvPr>
          <p:cNvSpPr>
            <a:spLocks noChangeArrowheads="1"/>
          </p:cNvSpPr>
          <p:nvPr/>
        </p:nvSpPr>
        <p:spPr bwMode="auto">
          <a:xfrm>
            <a:off x="1355725" y="3500438"/>
            <a:ext cx="5951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7" name="TextBox 16">
            <a:extLst>
              <a:ext uri="{FF2B5EF4-FFF2-40B4-BE49-F238E27FC236}">
                <a16:creationId xmlns:a16="http://schemas.microsoft.com/office/drawing/2014/main" id="{CFBF0D27-0A45-4D7D-AEF4-35238C960F07}"/>
              </a:ext>
            </a:extLst>
          </p:cNvPr>
          <p:cNvSpPr txBox="1"/>
          <p:nvPr/>
        </p:nvSpPr>
        <p:spPr>
          <a:xfrm>
            <a:off x="812954" y="981510"/>
            <a:ext cx="2809102" cy="4493538"/>
          </a:xfrm>
          <a:prstGeom prst="rect">
            <a:avLst/>
          </a:prstGeom>
          <a:noFill/>
        </p:spPr>
        <p:txBody>
          <a:bodyPr wrap="square" rtlCol="0">
            <a:spAutoFit/>
          </a:bodyPr>
          <a:lstStyle/>
          <a:p>
            <a:pPr algn="just" fontAlgn="base">
              <a:buFont typeface="+mj-lt"/>
              <a:buAutoNum type="arabicPeriod" startAt="2"/>
            </a:pPr>
            <a:r>
              <a:rPr lang="en-IE" sz="1100" b="1" i="0" dirty="0">
                <a:effectLst/>
                <a:latin typeface="inherit"/>
              </a:rPr>
              <a:t> What action can and should we take to protect ourselves for the future?</a:t>
            </a:r>
          </a:p>
          <a:p>
            <a:pPr algn="just" fontAlgn="base">
              <a:buFont typeface="+mj-lt"/>
              <a:buAutoNum type="arabicPeriod" startAt="2"/>
            </a:pPr>
            <a:endParaRPr lang="en-IE" sz="1100" b="0" i="0" dirty="0">
              <a:effectLst/>
              <a:latin typeface="Ubuntu"/>
            </a:endParaRPr>
          </a:p>
          <a:p>
            <a:pPr algn="just" fontAlgn="base"/>
            <a:r>
              <a:rPr lang="en-IE" sz="1100" b="0" i="0" dirty="0">
                <a:effectLst/>
                <a:latin typeface="Ubuntu"/>
              </a:rPr>
              <a:t>When you have completed the above assessment of your current financial situation, you should take immediate action to ensure you can (at a minimum) maintain this position, alongside identifying opportunities to access new financing, if required. Some suggestions we have are:</a:t>
            </a:r>
          </a:p>
          <a:p>
            <a:pPr algn="just" fontAlgn="base"/>
            <a:endParaRPr lang="en-IE" sz="1100" b="0" i="0" dirty="0">
              <a:effectLst/>
              <a:latin typeface="Ubuntu"/>
            </a:endParaRPr>
          </a:p>
          <a:p>
            <a:pPr algn="just" fontAlgn="base">
              <a:buFont typeface="Arial" panose="020B0604020202020204" pitchFamily="34" charset="0"/>
              <a:buChar char="•"/>
            </a:pPr>
            <a:r>
              <a:rPr lang="en-IE" sz="1100" b="0" i="0" dirty="0">
                <a:effectLst/>
                <a:latin typeface="Ubuntu"/>
              </a:rPr>
              <a:t>Immediate implementation of cash conservation measures, which might include changing staff working hours and putting non-essential orders on hold in the short-term.</a:t>
            </a:r>
          </a:p>
          <a:p>
            <a:pPr algn="just" fontAlgn="base">
              <a:buFont typeface="Arial" panose="020B0604020202020204" pitchFamily="34" charset="0"/>
              <a:buChar char="•"/>
            </a:pPr>
            <a:r>
              <a:rPr lang="en-IE" sz="1100" b="0" i="0" dirty="0">
                <a:effectLst/>
                <a:latin typeface="Ubuntu"/>
              </a:rPr>
              <a:t>Discuss waivers, extensions or easing of repayment terms on current contracts.</a:t>
            </a:r>
          </a:p>
          <a:p>
            <a:pPr algn="just" fontAlgn="base">
              <a:buFont typeface="Arial" panose="020B0604020202020204" pitchFamily="34" charset="0"/>
              <a:buChar char="•"/>
            </a:pPr>
            <a:r>
              <a:rPr lang="en-IE" sz="1100" b="0" i="0" dirty="0">
                <a:effectLst/>
                <a:latin typeface="Ubuntu"/>
              </a:rPr>
              <a:t>Seek additional funding (preferably from existing lenders), other opportunities to generate cash and funding and liquidity options.</a:t>
            </a:r>
          </a:p>
          <a:p>
            <a:pPr algn="just" fontAlgn="base">
              <a:buFont typeface="Arial" panose="020B0604020202020204" pitchFamily="34" charset="0"/>
              <a:buChar char="•"/>
            </a:pPr>
            <a:r>
              <a:rPr lang="en-IE" sz="1100" b="0" i="0" dirty="0">
                <a:effectLst/>
                <a:latin typeface="Ubuntu"/>
              </a:rPr>
              <a:t>Consider whether liabilities and or cash can be accessed via a managed exit or accelerated disposal process of underperforming parts of the business.</a:t>
            </a:r>
          </a:p>
          <a:p>
            <a:pPr algn="just" fontAlgn="base"/>
            <a:r>
              <a:rPr lang="en-IE" sz="1100" b="0" i="0" dirty="0">
                <a:effectLst/>
                <a:latin typeface="Ubuntu"/>
              </a:rPr>
              <a:t> </a:t>
            </a:r>
          </a:p>
        </p:txBody>
      </p:sp>
      <p:sp>
        <p:nvSpPr>
          <p:cNvPr id="21" name="Rectangle 20">
            <a:extLst>
              <a:ext uri="{FF2B5EF4-FFF2-40B4-BE49-F238E27FC236}">
                <a16:creationId xmlns:a16="http://schemas.microsoft.com/office/drawing/2014/main" id="{188573A9-F57E-433C-8106-5BB548DEBDD7}"/>
              </a:ext>
            </a:extLst>
          </p:cNvPr>
          <p:cNvSpPr/>
          <p:nvPr/>
        </p:nvSpPr>
        <p:spPr>
          <a:xfrm>
            <a:off x="8355327" y="4654041"/>
            <a:ext cx="2664000" cy="21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8AC3A7F6-4215-49EC-9E65-8BC51F3B8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7323" y="7377783"/>
            <a:ext cx="2442729" cy="1909908"/>
          </a:xfrm>
          <a:prstGeom prst="rect">
            <a:avLst/>
          </a:prstGeom>
          <a:blipFill>
            <a:blip r:embed="rId4"/>
            <a:stretch>
              <a:fillRect l="-14000" t="-11000" r="-6000"/>
            </a:stretch>
          </a:blipFill>
        </p:spPr>
      </p:pic>
      <p:sp>
        <p:nvSpPr>
          <p:cNvPr id="22" name="TextBox 21">
            <a:extLst>
              <a:ext uri="{FF2B5EF4-FFF2-40B4-BE49-F238E27FC236}">
                <a16:creationId xmlns:a16="http://schemas.microsoft.com/office/drawing/2014/main" id="{B630DC39-3E5A-4A7A-82EF-1FEF05E0D959}"/>
              </a:ext>
            </a:extLst>
          </p:cNvPr>
          <p:cNvSpPr txBox="1"/>
          <p:nvPr/>
        </p:nvSpPr>
        <p:spPr>
          <a:xfrm>
            <a:off x="808601" y="5431591"/>
            <a:ext cx="2809102" cy="3985706"/>
          </a:xfrm>
          <a:prstGeom prst="rect">
            <a:avLst/>
          </a:prstGeom>
          <a:noFill/>
        </p:spPr>
        <p:txBody>
          <a:bodyPr wrap="square" rtlCol="0">
            <a:spAutoFit/>
          </a:bodyPr>
          <a:lstStyle/>
          <a:p>
            <a:pPr algn="just" fontAlgn="base">
              <a:buFont typeface="+mj-lt"/>
              <a:buAutoNum type="arabicPeriod" startAt="3"/>
            </a:pPr>
            <a:r>
              <a:rPr lang="en-IE" sz="1100" b="1" i="0" dirty="0">
                <a:effectLst/>
                <a:latin typeface="inherit"/>
              </a:rPr>
              <a:t> Manage internal &amp; external stakeholders</a:t>
            </a:r>
            <a:endParaRPr lang="en-IE" sz="1100" b="0" i="0" dirty="0">
              <a:effectLst/>
              <a:latin typeface="Ubuntu"/>
            </a:endParaRPr>
          </a:p>
          <a:p>
            <a:pPr algn="just" fontAlgn="base"/>
            <a:r>
              <a:rPr lang="en-IE" sz="1100" b="0" i="0" dirty="0">
                <a:effectLst/>
                <a:latin typeface="Ubuntu"/>
              </a:rPr>
              <a:t> </a:t>
            </a:r>
          </a:p>
          <a:p>
            <a:pPr algn="just" fontAlgn="base"/>
            <a:r>
              <a:rPr lang="en-IE" sz="1100" b="0" i="0" dirty="0">
                <a:effectLst/>
                <a:latin typeface="Ubuntu"/>
              </a:rPr>
              <a:t>You should identify who your key internal and external stakeholders are. It is important to understand their position and the implications your business situation will have on their business. Here are some points that should make this difficult process a little easier:</a:t>
            </a:r>
          </a:p>
          <a:p>
            <a:pPr algn="just" fontAlgn="base"/>
            <a:endParaRPr lang="en-IE" sz="1100" b="0" i="0" dirty="0">
              <a:effectLst/>
              <a:latin typeface="Ubuntu"/>
            </a:endParaRPr>
          </a:p>
          <a:p>
            <a:pPr algn="just" fontAlgn="base"/>
            <a:r>
              <a:rPr lang="en-IE" sz="1100" b="1" i="0" dirty="0">
                <a:effectLst/>
                <a:latin typeface="inherit"/>
              </a:rPr>
              <a:t>Identify them</a:t>
            </a:r>
            <a:endParaRPr lang="en-IE" sz="1100" b="0" i="0" dirty="0">
              <a:effectLst/>
              <a:latin typeface="Ubuntu"/>
            </a:endParaRPr>
          </a:p>
          <a:p>
            <a:pPr algn="just" fontAlgn="base"/>
            <a:r>
              <a:rPr lang="en-IE" sz="1100" b="0" i="0" dirty="0">
                <a:effectLst/>
                <a:latin typeface="Ubuntu"/>
              </a:rPr>
              <a:t>This list will get you started:</a:t>
            </a:r>
          </a:p>
          <a:p>
            <a:pPr algn="just" fontAlgn="base">
              <a:buFont typeface="+mj-lt"/>
              <a:buAutoNum type="arabicPeriod"/>
            </a:pPr>
            <a:r>
              <a:rPr lang="en-IE" sz="1100" b="0" i="0" dirty="0">
                <a:effectLst/>
                <a:latin typeface="Ubuntu"/>
              </a:rPr>
              <a:t>Staff</a:t>
            </a:r>
          </a:p>
          <a:p>
            <a:pPr algn="just" fontAlgn="base">
              <a:buFont typeface="+mj-lt"/>
              <a:buAutoNum type="arabicPeriod"/>
            </a:pPr>
            <a:r>
              <a:rPr lang="en-IE" sz="1100" b="0" i="0" dirty="0">
                <a:effectLst/>
                <a:latin typeface="Ubuntu"/>
              </a:rPr>
              <a:t>Landlord</a:t>
            </a:r>
          </a:p>
          <a:p>
            <a:pPr algn="just" fontAlgn="base">
              <a:buFont typeface="+mj-lt"/>
              <a:buAutoNum type="arabicPeriod"/>
            </a:pPr>
            <a:r>
              <a:rPr lang="en-IE" sz="1100" b="0" i="0" dirty="0">
                <a:effectLst/>
                <a:latin typeface="Ubuntu"/>
              </a:rPr>
              <a:t>Banks</a:t>
            </a:r>
          </a:p>
          <a:p>
            <a:pPr algn="just" fontAlgn="base">
              <a:buFont typeface="+mj-lt"/>
              <a:buAutoNum type="arabicPeriod"/>
            </a:pPr>
            <a:r>
              <a:rPr lang="en-IE" sz="1100" b="0" i="0" dirty="0">
                <a:effectLst/>
                <a:latin typeface="Ubuntu"/>
              </a:rPr>
              <a:t>Credit Card Companies</a:t>
            </a:r>
          </a:p>
          <a:p>
            <a:pPr algn="just" fontAlgn="base">
              <a:buFont typeface="+mj-lt"/>
              <a:buAutoNum type="arabicPeriod"/>
            </a:pPr>
            <a:r>
              <a:rPr lang="en-IE" sz="1100" b="0" i="0" dirty="0">
                <a:effectLst/>
                <a:latin typeface="Ubuntu"/>
              </a:rPr>
              <a:t>Auditors</a:t>
            </a:r>
          </a:p>
          <a:p>
            <a:pPr algn="just" fontAlgn="base">
              <a:buFont typeface="+mj-lt"/>
              <a:buAutoNum type="arabicPeriod"/>
            </a:pPr>
            <a:r>
              <a:rPr lang="en-IE" sz="1100" b="0" i="0" dirty="0">
                <a:effectLst/>
                <a:latin typeface="Ubuntu"/>
              </a:rPr>
              <a:t>Pension Trustees</a:t>
            </a:r>
          </a:p>
          <a:p>
            <a:pPr algn="just" fontAlgn="base">
              <a:buFont typeface="+mj-lt"/>
              <a:buAutoNum type="arabicPeriod"/>
            </a:pPr>
            <a:r>
              <a:rPr lang="en-IE" sz="1100" b="0" i="0" dirty="0">
                <a:effectLst/>
                <a:latin typeface="Ubuntu"/>
              </a:rPr>
              <a:t>Clients/customers</a:t>
            </a:r>
          </a:p>
          <a:p>
            <a:pPr algn="just" fontAlgn="base">
              <a:buFont typeface="+mj-lt"/>
              <a:buAutoNum type="arabicPeriod"/>
            </a:pPr>
            <a:r>
              <a:rPr lang="en-IE" sz="1100" b="0" i="0" dirty="0">
                <a:effectLst/>
                <a:latin typeface="Ubuntu"/>
              </a:rPr>
              <a:t>Suppliers</a:t>
            </a:r>
          </a:p>
          <a:p>
            <a:pPr algn="just" fontAlgn="base">
              <a:buFont typeface="+mj-lt"/>
              <a:buAutoNum type="arabicPeriod"/>
            </a:pPr>
            <a:r>
              <a:rPr lang="en-IE" sz="1100" b="0" i="0" dirty="0">
                <a:effectLst/>
                <a:latin typeface="Ubuntu"/>
              </a:rPr>
              <a:t>Insurance Companies</a:t>
            </a:r>
          </a:p>
          <a:p>
            <a:pPr algn="just" fontAlgn="base">
              <a:buFont typeface="+mj-lt"/>
              <a:buAutoNum type="arabicPeriod"/>
            </a:pPr>
            <a:r>
              <a:rPr lang="en-IE" sz="1100" b="0" i="0" dirty="0">
                <a:effectLst/>
                <a:latin typeface="Ubuntu"/>
              </a:rPr>
              <a:t>Industry Regulators</a:t>
            </a:r>
          </a:p>
          <a:p>
            <a:pPr algn="just" fontAlgn="base"/>
            <a:endParaRPr lang="en-IE" sz="1100" b="0" i="0" dirty="0">
              <a:effectLst/>
              <a:latin typeface="Ubuntu"/>
            </a:endParaRPr>
          </a:p>
          <a:p>
            <a:pPr algn="just" fontAlgn="base"/>
            <a:r>
              <a:rPr lang="en-IE" sz="1100" b="1" i="0" dirty="0">
                <a:effectLst/>
                <a:latin typeface="inherit"/>
              </a:rPr>
              <a:t> </a:t>
            </a:r>
            <a:endParaRPr lang="en-IE" sz="1100" b="0" i="0" dirty="0">
              <a:effectLst/>
              <a:latin typeface="Ubuntu"/>
            </a:endParaRPr>
          </a:p>
        </p:txBody>
      </p:sp>
      <p:sp>
        <p:nvSpPr>
          <p:cNvPr id="25" name="TextBox 24">
            <a:extLst>
              <a:ext uri="{FF2B5EF4-FFF2-40B4-BE49-F238E27FC236}">
                <a16:creationId xmlns:a16="http://schemas.microsoft.com/office/drawing/2014/main" id="{7DFDA6EF-491D-4AEA-A827-D3778A7E4BE5}"/>
              </a:ext>
            </a:extLst>
          </p:cNvPr>
          <p:cNvSpPr txBox="1"/>
          <p:nvPr/>
        </p:nvSpPr>
        <p:spPr>
          <a:xfrm>
            <a:off x="3769515" y="998929"/>
            <a:ext cx="2809102" cy="3308598"/>
          </a:xfrm>
          <a:prstGeom prst="rect">
            <a:avLst/>
          </a:prstGeom>
          <a:noFill/>
        </p:spPr>
        <p:txBody>
          <a:bodyPr wrap="square" rtlCol="0">
            <a:spAutoFit/>
          </a:bodyPr>
          <a:lstStyle/>
          <a:p>
            <a:pPr algn="just" fontAlgn="base"/>
            <a:r>
              <a:rPr lang="en-IE" sz="1100" b="1" i="0" dirty="0">
                <a:effectLst/>
                <a:latin typeface="inherit"/>
              </a:rPr>
              <a:t>Open Communication</a:t>
            </a:r>
          </a:p>
          <a:p>
            <a:pPr algn="just" fontAlgn="base"/>
            <a:endParaRPr lang="en-IE" sz="1100" b="0" i="0" dirty="0">
              <a:effectLst/>
              <a:latin typeface="Ubuntu"/>
            </a:endParaRPr>
          </a:p>
          <a:p>
            <a:pPr algn="just" fontAlgn="base"/>
            <a:r>
              <a:rPr lang="en-IE" sz="1100" b="0" i="0" dirty="0">
                <a:effectLst/>
                <a:latin typeface="Ubuntu"/>
              </a:rPr>
              <a:t>One thing we have learned over the years with our clients and the challenges they have experienced with their business is that not talking about problematic situations have proven to be very damaging for everyone involved.</a:t>
            </a:r>
          </a:p>
          <a:p>
            <a:pPr algn="just" fontAlgn="base"/>
            <a:endParaRPr lang="en-IE" sz="1100" b="0" i="0" dirty="0">
              <a:effectLst/>
              <a:latin typeface="Ubuntu"/>
            </a:endParaRPr>
          </a:p>
          <a:p>
            <a:pPr algn="just" fontAlgn="base"/>
            <a:r>
              <a:rPr lang="en-IE" sz="1100" b="0" i="0" dirty="0">
                <a:effectLst/>
                <a:latin typeface="Ubuntu"/>
              </a:rPr>
              <a:t>Everyone is unsure of the future at this volatile time and we are all hungry for information and guidance.  If you devise a clear plan of consistent communication with your staff, your suppliers, your stakeholders, including all your financial and contractual obligators, you can keep lines of communication open, protect the future of your business relationships and work together to resurface after the crisis has past.</a:t>
            </a:r>
          </a:p>
        </p:txBody>
      </p:sp>
      <p:grpSp>
        <p:nvGrpSpPr>
          <p:cNvPr id="7" name="Group 6">
            <a:extLst>
              <a:ext uri="{FF2B5EF4-FFF2-40B4-BE49-F238E27FC236}">
                <a16:creationId xmlns:a16="http://schemas.microsoft.com/office/drawing/2014/main" id="{12640428-A5EF-4C04-B4E3-F52EC97674AA}"/>
              </a:ext>
            </a:extLst>
          </p:cNvPr>
          <p:cNvGrpSpPr/>
          <p:nvPr/>
        </p:nvGrpSpPr>
        <p:grpSpPr>
          <a:xfrm>
            <a:off x="3842108" y="4428343"/>
            <a:ext cx="2664000" cy="2160000"/>
            <a:chOff x="7787092" y="-731484"/>
            <a:chExt cx="2664000" cy="2160000"/>
          </a:xfrm>
        </p:grpSpPr>
        <p:sp>
          <p:nvSpPr>
            <p:cNvPr id="23" name="Rectangle 22">
              <a:extLst>
                <a:ext uri="{FF2B5EF4-FFF2-40B4-BE49-F238E27FC236}">
                  <a16:creationId xmlns:a16="http://schemas.microsoft.com/office/drawing/2014/main" id="{8AFC2463-BFB7-4399-AA70-F1D51F26B4A1}"/>
                </a:ext>
              </a:extLst>
            </p:cNvPr>
            <p:cNvSpPr/>
            <p:nvPr/>
          </p:nvSpPr>
          <p:spPr>
            <a:xfrm>
              <a:off x="7787092" y="-731484"/>
              <a:ext cx="2664000" cy="21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48BCE32-F195-4154-9506-3F1BF119679C}"/>
                </a:ext>
              </a:extLst>
            </p:cNvPr>
            <p:cNvSpPr/>
            <p:nvPr/>
          </p:nvSpPr>
          <p:spPr>
            <a:xfrm>
              <a:off x="7899367" y="-630092"/>
              <a:ext cx="2439451" cy="1957216"/>
            </a:xfrm>
            <a:prstGeom prst="rect">
              <a:avLst/>
            </a:prstGeom>
            <a:blipFill dpi="0" rotWithShape="1">
              <a:blip r:embed="rId4"/>
              <a:srcRect/>
              <a:stretch>
                <a:fillRect r="-2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686823BB-A2BF-45D1-BC9C-93B1463F2780}"/>
              </a:ext>
            </a:extLst>
          </p:cNvPr>
          <p:cNvSpPr txBox="1"/>
          <p:nvPr/>
        </p:nvSpPr>
        <p:spPr>
          <a:xfrm>
            <a:off x="3765161" y="6837292"/>
            <a:ext cx="2809102" cy="2631490"/>
          </a:xfrm>
          <a:prstGeom prst="rect">
            <a:avLst/>
          </a:prstGeom>
          <a:noFill/>
        </p:spPr>
        <p:txBody>
          <a:bodyPr wrap="square" rtlCol="0">
            <a:spAutoFit/>
          </a:bodyPr>
          <a:lstStyle/>
          <a:p>
            <a:pPr algn="just" fontAlgn="base"/>
            <a:r>
              <a:rPr lang="en-IE" sz="1100" b="1" i="0" dirty="0">
                <a:effectLst/>
                <a:latin typeface="inherit"/>
              </a:rPr>
              <a:t>Legal Obligations</a:t>
            </a:r>
          </a:p>
          <a:p>
            <a:pPr algn="just" fontAlgn="base"/>
            <a:endParaRPr lang="en-IE" sz="1100" b="0" i="0" dirty="0">
              <a:effectLst/>
              <a:latin typeface="Ubuntu"/>
            </a:endParaRPr>
          </a:p>
          <a:p>
            <a:pPr algn="just" fontAlgn="base"/>
            <a:r>
              <a:rPr lang="en-IE" sz="1100" b="0" i="0" dirty="0">
                <a:effectLst/>
                <a:latin typeface="Ubuntu"/>
              </a:rPr>
              <a:t>Over the course of reviewing your business and financial plans and forecasts, issues may be identified which highlight risks to going concern. It is important to remember that one of the duties of the company Directors’ is to ensure reckless trading risks are avoided.  The responsibility of the Directors is towards protecting the interest of the company’s creditors – which sometimes can result in a difference from the interest of the shareholders.  </a:t>
            </a:r>
          </a:p>
          <a:p>
            <a:pPr algn="just" fontAlgn="base"/>
            <a:endParaRPr lang="en-IE" sz="1100" b="0" i="0" dirty="0">
              <a:effectLst/>
              <a:latin typeface="Ubuntu"/>
            </a:endParaRPr>
          </a:p>
          <a:p>
            <a:pPr algn="just" fontAlgn="base"/>
            <a:endParaRPr lang="en-IE" sz="1100" b="0" i="0" dirty="0">
              <a:effectLst/>
              <a:latin typeface="Ubuntu"/>
            </a:endParaRPr>
          </a:p>
        </p:txBody>
      </p:sp>
    </p:spTree>
    <p:extLst>
      <p:ext uri="{BB962C8B-B14F-4D97-AF65-F5344CB8AC3E}">
        <p14:creationId xmlns:p14="http://schemas.microsoft.com/office/powerpoint/2010/main" val="354248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C5D148-A89A-4C2E-8EE4-7D7161AD384D}"/>
              </a:ext>
            </a:extLst>
          </p:cNvPr>
          <p:cNvSpPr/>
          <p:nvPr/>
        </p:nvSpPr>
        <p:spPr>
          <a:xfrm>
            <a:off x="204281" y="154443"/>
            <a:ext cx="828000" cy="82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F3806E-269C-4743-B2B5-9AC3CF067590}"/>
              </a:ext>
            </a:extLst>
          </p:cNvPr>
          <p:cNvSpPr/>
          <p:nvPr/>
        </p:nvSpPr>
        <p:spPr>
          <a:xfrm>
            <a:off x="1077238" y="150311"/>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E829C8E-62A0-4687-B061-564B6BB1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3" y="192811"/>
            <a:ext cx="682385" cy="751781"/>
          </a:xfrm>
          <a:prstGeom prst="rect">
            <a:avLst/>
          </a:prstGeom>
        </p:spPr>
      </p:pic>
      <p:sp>
        <p:nvSpPr>
          <p:cNvPr id="4" name="Rectangle 3">
            <a:extLst>
              <a:ext uri="{FF2B5EF4-FFF2-40B4-BE49-F238E27FC236}">
                <a16:creationId xmlns:a16="http://schemas.microsoft.com/office/drawing/2014/main" id="{8014E810-34F2-463D-AEF0-71ACAF30D268}"/>
              </a:ext>
            </a:extLst>
          </p:cNvPr>
          <p:cNvSpPr/>
          <p:nvPr/>
        </p:nvSpPr>
        <p:spPr>
          <a:xfrm rot="16200000">
            <a:off x="-4132283" y="5363974"/>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1D7B11-4868-44E7-BDA0-351EB200A274}"/>
              </a:ext>
            </a:extLst>
          </p:cNvPr>
          <p:cNvSpPr/>
          <p:nvPr/>
        </p:nvSpPr>
        <p:spPr>
          <a:xfrm>
            <a:off x="1077238" y="468082"/>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C81CEF-C063-43F7-91A8-AB5FAF54EE47}"/>
              </a:ext>
            </a:extLst>
          </p:cNvPr>
          <p:cNvSpPr/>
          <p:nvPr/>
        </p:nvSpPr>
        <p:spPr>
          <a:xfrm rot="16200000">
            <a:off x="-3809253" y="5354598"/>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A2518F-6D32-4A5F-9B65-E2D7860ED507}"/>
              </a:ext>
            </a:extLst>
          </p:cNvPr>
          <p:cNvSpPr txBox="1"/>
          <p:nvPr/>
        </p:nvSpPr>
        <p:spPr>
          <a:xfrm>
            <a:off x="3429000" y="259491"/>
            <a:ext cx="1528119" cy="276999"/>
          </a:xfrm>
          <a:prstGeom prst="rect">
            <a:avLst/>
          </a:prstGeom>
          <a:noFill/>
        </p:spPr>
        <p:txBody>
          <a:bodyPr wrap="square" rtlCol="0">
            <a:spAutoFit/>
          </a:bodyPr>
          <a:lstStyle/>
          <a:p>
            <a:r>
              <a:rPr lang="en-GB" sz="1200" b="1" dirty="0"/>
              <a:t>HTH Accountants</a:t>
            </a:r>
          </a:p>
        </p:txBody>
      </p:sp>
      <p:sp>
        <p:nvSpPr>
          <p:cNvPr id="10" name="TextBox 9">
            <a:extLst>
              <a:ext uri="{FF2B5EF4-FFF2-40B4-BE49-F238E27FC236}">
                <a16:creationId xmlns:a16="http://schemas.microsoft.com/office/drawing/2014/main" id="{202078B3-FD10-43D5-9B22-297F15907D31}"/>
              </a:ext>
            </a:extLst>
          </p:cNvPr>
          <p:cNvSpPr txBox="1"/>
          <p:nvPr/>
        </p:nvSpPr>
        <p:spPr>
          <a:xfrm rot="16200000">
            <a:off x="-782594" y="1223318"/>
            <a:ext cx="2479589" cy="276999"/>
          </a:xfrm>
          <a:prstGeom prst="rect">
            <a:avLst/>
          </a:prstGeom>
          <a:noFill/>
        </p:spPr>
        <p:txBody>
          <a:bodyPr wrap="square" rtlCol="0">
            <a:spAutoFit/>
          </a:bodyPr>
          <a:lstStyle/>
          <a:p>
            <a:r>
              <a:rPr lang="en-GB" sz="1200" dirty="0"/>
              <a:t>December 2018</a:t>
            </a:r>
          </a:p>
        </p:txBody>
      </p:sp>
      <p:sp>
        <p:nvSpPr>
          <p:cNvPr id="12" name="TextBox 11">
            <a:extLst>
              <a:ext uri="{FF2B5EF4-FFF2-40B4-BE49-F238E27FC236}">
                <a16:creationId xmlns:a16="http://schemas.microsoft.com/office/drawing/2014/main" id="{BD63B900-8C11-4832-99CD-7A803F601E34}"/>
              </a:ext>
            </a:extLst>
          </p:cNvPr>
          <p:cNvSpPr txBox="1"/>
          <p:nvPr/>
        </p:nvSpPr>
        <p:spPr>
          <a:xfrm>
            <a:off x="3367953" y="9416367"/>
            <a:ext cx="3085070" cy="261610"/>
          </a:xfrm>
          <a:prstGeom prst="rect">
            <a:avLst/>
          </a:prstGeom>
          <a:noFill/>
        </p:spPr>
        <p:txBody>
          <a:bodyPr wrap="square" rtlCol="0">
            <a:spAutoFit/>
          </a:bodyPr>
          <a:lstStyle/>
          <a:p>
            <a:r>
              <a:rPr lang="en-GB" sz="1100" i="1" dirty="0"/>
              <a:t>Managing your Cash Pressures</a:t>
            </a:r>
          </a:p>
        </p:txBody>
      </p:sp>
      <p:sp>
        <p:nvSpPr>
          <p:cNvPr id="16" name="Rectangle 1">
            <a:extLst>
              <a:ext uri="{FF2B5EF4-FFF2-40B4-BE49-F238E27FC236}">
                <a16:creationId xmlns:a16="http://schemas.microsoft.com/office/drawing/2014/main" id="{F157ECCE-5918-4486-8B3F-68D598DE56EC}"/>
              </a:ext>
            </a:extLst>
          </p:cNvPr>
          <p:cNvSpPr>
            <a:spLocks noChangeArrowheads="1"/>
          </p:cNvSpPr>
          <p:nvPr/>
        </p:nvSpPr>
        <p:spPr bwMode="auto">
          <a:xfrm>
            <a:off x="1355725" y="3500438"/>
            <a:ext cx="5951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pSp>
        <p:nvGrpSpPr>
          <p:cNvPr id="13" name="Group 12">
            <a:extLst>
              <a:ext uri="{FF2B5EF4-FFF2-40B4-BE49-F238E27FC236}">
                <a16:creationId xmlns:a16="http://schemas.microsoft.com/office/drawing/2014/main" id="{AF6FF035-80EC-4132-BDC3-DABD11A0576A}"/>
              </a:ext>
            </a:extLst>
          </p:cNvPr>
          <p:cNvGrpSpPr/>
          <p:nvPr/>
        </p:nvGrpSpPr>
        <p:grpSpPr>
          <a:xfrm>
            <a:off x="1007368" y="1998653"/>
            <a:ext cx="2559597" cy="1733937"/>
            <a:chOff x="7773928" y="378859"/>
            <a:chExt cx="2559597" cy="1733937"/>
          </a:xfrm>
        </p:grpSpPr>
        <p:sp>
          <p:nvSpPr>
            <p:cNvPr id="23" name="Rectangle 22">
              <a:extLst>
                <a:ext uri="{FF2B5EF4-FFF2-40B4-BE49-F238E27FC236}">
                  <a16:creationId xmlns:a16="http://schemas.microsoft.com/office/drawing/2014/main" id="{8AFC2463-BFB7-4399-AA70-F1D51F26B4A1}"/>
                </a:ext>
              </a:extLst>
            </p:cNvPr>
            <p:cNvSpPr/>
            <p:nvPr/>
          </p:nvSpPr>
          <p:spPr>
            <a:xfrm>
              <a:off x="7773928" y="378859"/>
              <a:ext cx="2559597" cy="17339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48BCE32-F195-4154-9506-3F1BF119679C}"/>
                </a:ext>
              </a:extLst>
            </p:cNvPr>
            <p:cNvSpPr/>
            <p:nvPr/>
          </p:nvSpPr>
          <p:spPr>
            <a:xfrm>
              <a:off x="7904628" y="458982"/>
              <a:ext cx="2298196" cy="1573691"/>
            </a:xfrm>
            <a:prstGeom prst="rect">
              <a:avLst/>
            </a:prstGeom>
            <a:blipFill dpi="0" rotWithShape="1">
              <a:blip r:embed="rId3"/>
              <a:srcRect/>
              <a:stretch>
                <a:fillRect l="-9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ECE205E-AEC0-490F-A857-B994C13A5096}"/>
              </a:ext>
            </a:extLst>
          </p:cNvPr>
          <p:cNvGrpSpPr/>
          <p:nvPr/>
        </p:nvGrpSpPr>
        <p:grpSpPr>
          <a:xfrm>
            <a:off x="8446767" y="8024258"/>
            <a:ext cx="2664000" cy="2160000"/>
            <a:chOff x="922561" y="7488681"/>
            <a:chExt cx="2664000" cy="2160000"/>
          </a:xfrm>
        </p:grpSpPr>
        <p:sp>
          <p:nvSpPr>
            <p:cNvPr id="21" name="Rectangle 20">
              <a:extLst>
                <a:ext uri="{FF2B5EF4-FFF2-40B4-BE49-F238E27FC236}">
                  <a16:creationId xmlns:a16="http://schemas.microsoft.com/office/drawing/2014/main" id="{188573A9-F57E-433C-8106-5BB548DEBDD7}"/>
                </a:ext>
              </a:extLst>
            </p:cNvPr>
            <p:cNvSpPr/>
            <p:nvPr/>
          </p:nvSpPr>
          <p:spPr>
            <a:xfrm>
              <a:off x="922561" y="7488681"/>
              <a:ext cx="2664000" cy="21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8AC3A7F6-4215-49EC-9E65-8BC51F3B86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260" y="7599852"/>
              <a:ext cx="2442729" cy="190990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7DFDA6EF-491D-4AEA-A827-D3778A7E4BE5}"/>
              </a:ext>
            </a:extLst>
          </p:cNvPr>
          <p:cNvSpPr txBox="1"/>
          <p:nvPr/>
        </p:nvSpPr>
        <p:spPr>
          <a:xfrm>
            <a:off x="3939333" y="907489"/>
            <a:ext cx="2809102" cy="2554545"/>
          </a:xfrm>
          <a:prstGeom prst="rect">
            <a:avLst/>
          </a:prstGeom>
          <a:noFill/>
        </p:spPr>
        <p:txBody>
          <a:bodyPr wrap="square" rtlCol="0">
            <a:spAutoFit/>
          </a:bodyPr>
          <a:lstStyle/>
          <a:p>
            <a:pPr algn="just" fontAlgn="base"/>
            <a:r>
              <a:rPr lang="en-IE" sz="1100" b="0" i="0" dirty="0">
                <a:effectLst/>
                <a:latin typeface="Ubuntu"/>
              </a:rPr>
              <a:t> </a:t>
            </a:r>
          </a:p>
          <a:p>
            <a:pPr algn="just" fontAlgn="base"/>
            <a:r>
              <a:rPr lang="en-IE" sz="1100" b="0" i="0" dirty="0">
                <a:effectLst/>
                <a:latin typeface="Ubuntu"/>
              </a:rPr>
              <a:t>We strongly advise seeking professional advice on these matters.  However difficult the circumstances we are currently in, it is worth remembering that there will also be a day of reckoning.</a:t>
            </a:r>
          </a:p>
          <a:p>
            <a:pPr algn="just" fontAlgn="base"/>
            <a:endParaRPr lang="en-IE" sz="1100" b="0" i="0" dirty="0">
              <a:effectLst/>
              <a:latin typeface="Ubuntu"/>
            </a:endParaRPr>
          </a:p>
          <a:p>
            <a:pPr algn="just" fontAlgn="base"/>
            <a:r>
              <a:rPr lang="en-IE" sz="1100" b="0" i="0" dirty="0">
                <a:effectLst/>
                <a:latin typeface="Ubuntu"/>
              </a:rPr>
              <a:t>We can help, contact us at 01-5411446 or </a:t>
            </a:r>
            <a:r>
              <a:rPr lang="en-IE" sz="1100" b="0" i="0" dirty="0">
                <a:effectLst/>
                <a:latin typeface="Ubuntu"/>
                <a:hlinkClick r:id="rId5"/>
              </a:rPr>
              <a:t>info@hthaccountants.com</a:t>
            </a:r>
            <a:endParaRPr lang="en-IE" sz="1100" b="0" i="0" dirty="0">
              <a:effectLst/>
              <a:latin typeface="Ubuntu"/>
            </a:endParaRPr>
          </a:p>
          <a:p>
            <a:pPr algn="just" fontAlgn="base"/>
            <a:endParaRPr lang="en-IE" sz="1100" b="0" i="0" dirty="0">
              <a:effectLst/>
              <a:latin typeface="Ubuntu"/>
            </a:endParaRPr>
          </a:p>
          <a:p>
            <a:pPr algn="just" fontAlgn="base"/>
            <a:r>
              <a:rPr lang="en-IE" sz="1100" b="0" i="0" dirty="0">
                <a:effectLst/>
                <a:latin typeface="Ubuntu"/>
              </a:rPr>
              <a:t>Stay safe, stay well.</a:t>
            </a:r>
          </a:p>
          <a:p>
            <a:pPr algn="just" fontAlgn="base"/>
            <a:endParaRPr lang="en-IE" sz="1100" dirty="0">
              <a:latin typeface="Ubuntu"/>
            </a:endParaRPr>
          </a:p>
          <a:p>
            <a:pPr algn="just" fontAlgn="base"/>
            <a:r>
              <a:rPr lang="en-IE" sz="2800" b="0" i="0" dirty="0">
                <a:effectLst/>
                <a:latin typeface="Brush Script MT" panose="03060802040406070304" pitchFamily="66" charset="0"/>
              </a:rPr>
              <a:t>Kieran</a:t>
            </a:r>
          </a:p>
        </p:txBody>
      </p:sp>
      <p:sp>
        <p:nvSpPr>
          <p:cNvPr id="26" name="TextBox 25">
            <a:extLst>
              <a:ext uri="{FF2B5EF4-FFF2-40B4-BE49-F238E27FC236}">
                <a16:creationId xmlns:a16="http://schemas.microsoft.com/office/drawing/2014/main" id="{7ED8BBF6-F851-4E3F-AE1F-0CBC14D54FA6}"/>
              </a:ext>
            </a:extLst>
          </p:cNvPr>
          <p:cNvSpPr txBox="1"/>
          <p:nvPr/>
        </p:nvSpPr>
        <p:spPr>
          <a:xfrm>
            <a:off x="956645" y="3528769"/>
            <a:ext cx="2809102" cy="2893100"/>
          </a:xfrm>
          <a:prstGeom prst="rect">
            <a:avLst/>
          </a:prstGeom>
          <a:noFill/>
        </p:spPr>
        <p:txBody>
          <a:bodyPr wrap="square" rtlCol="0">
            <a:spAutoFit/>
          </a:bodyPr>
          <a:lstStyle/>
          <a:p>
            <a:pPr algn="just" fontAlgn="base"/>
            <a:endParaRPr lang="en-IE" sz="1400" b="1" i="0" dirty="0">
              <a:effectLst/>
            </a:endParaRPr>
          </a:p>
          <a:p>
            <a:pPr algn="just" fontAlgn="base">
              <a:buFont typeface="Arial" panose="020B0604020202020204" pitchFamily="34" charset="0"/>
              <a:buChar char="•"/>
            </a:pPr>
            <a:r>
              <a:rPr lang="en-IE" sz="1400" b="1" i="0" dirty="0">
                <a:effectLst/>
              </a:rPr>
              <a:t>It is essential to follow the steps above and revise budgets and business plans.</a:t>
            </a:r>
          </a:p>
          <a:p>
            <a:pPr algn="just" fontAlgn="base">
              <a:buFont typeface="Arial" panose="020B0604020202020204" pitchFamily="34" charset="0"/>
              <a:buChar char="•"/>
            </a:pPr>
            <a:endParaRPr lang="en-IE" sz="1400" b="1" i="0" dirty="0">
              <a:effectLst/>
            </a:endParaRPr>
          </a:p>
          <a:p>
            <a:pPr algn="just" fontAlgn="base">
              <a:buFont typeface="Arial" panose="020B0604020202020204" pitchFamily="34" charset="0"/>
              <a:buChar char="•"/>
            </a:pPr>
            <a:r>
              <a:rPr lang="en-IE" sz="1400" b="1" i="0" dirty="0">
                <a:effectLst/>
              </a:rPr>
              <a:t>Keep a record of the plans and budgets revised along the way with backup if possible to support any and all decisions you have made</a:t>
            </a:r>
          </a:p>
          <a:p>
            <a:pPr algn="just" fontAlgn="base">
              <a:buFont typeface="Arial" panose="020B0604020202020204" pitchFamily="34" charset="0"/>
              <a:buChar char="•"/>
            </a:pPr>
            <a:endParaRPr lang="en-IE" sz="1400" b="1" i="0" dirty="0">
              <a:effectLst/>
            </a:endParaRPr>
          </a:p>
          <a:p>
            <a:pPr algn="just" fontAlgn="base">
              <a:buFont typeface="Arial" panose="020B0604020202020204" pitchFamily="34" charset="0"/>
              <a:buChar char="•"/>
            </a:pPr>
            <a:r>
              <a:rPr lang="en-IE" sz="1400" b="1" i="0" dirty="0">
                <a:effectLst/>
              </a:rPr>
              <a:t>It may be worth considering a cessation of trading activities for the duration of the crises</a:t>
            </a:r>
            <a:r>
              <a:rPr lang="en-IE" sz="1100" b="0" i="0" dirty="0">
                <a:effectLst/>
                <a:latin typeface="Ubuntu"/>
              </a:rPr>
              <a:t>.</a:t>
            </a:r>
          </a:p>
        </p:txBody>
      </p:sp>
      <p:sp>
        <p:nvSpPr>
          <p:cNvPr id="7" name="TextBox 6">
            <a:extLst>
              <a:ext uri="{FF2B5EF4-FFF2-40B4-BE49-F238E27FC236}">
                <a16:creationId xmlns:a16="http://schemas.microsoft.com/office/drawing/2014/main" id="{223C156D-F5B5-4A59-839F-25E83ED20594}"/>
              </a:ext>
            </a:extLst>
          </p:cNvPr>
          <p:cNvSpPr txBox="1"/>
          <p:nvPr/>
        </p:nvSpPr>
        <p:spPr>
          <a:xfrm>
            <a:off x="926167" y="863211"/>
            <a:ext cx="2809102" cy="1446550"/>
          </a:xfrm>
          <a:prstGeom prst="rect">
            <a:avLst/>
          </a:prstGeom>
          <a:noFill/>
        </p:spPr>
        <p:txBody>
          <a:bodyPr wrap="square" rtlCol="0">
            <a:spAutoFit/>
          </a:bodyPr>
          <a:lstStyle/>
          <a:p>
            <a:pPr algn="just" fontAlgn="base"/>
            <a:endParaRPr lang="en-IE" sz="1100" dirty="0">
              <a:latin typeface="Ubuntu"/>
            </a:endParaRPr>
          </a:p>
          <a:p>
            <a:pPr algn="just" fontAlgn="base"/>
            <a:r>
              <a:rPr lang="en-IE" sz="1100" b="0" i="0" dirty="0">
                <a:effectLst/>
                <a:latin typeface="Ubuntu"/>
              </a:rPr>
              <a:t>This can be a very difficult thing to do and may risk the solvency of the company but is an essential point to remember to ensure there is no reckless or fraudulent trading. To help making this decision:</a:t>
            </a:r>
          </a:p>
          <a:p>
            <a:pPr algn="just" fontAlgn="base"/>
            <a:endParaRPr lang="en-IE" sz="1100" b="0" i="0" dirty="0">
              <a:effectLst/>
              <a:latin typeface="Ubuntu"/>
            </a:endParaRPr>
          </a:p>
          <a:p>
            <a:pPr algn="just" fontAlgn="base"/>
            <a:endParaRPr lang="en-IE" sz="1100" b="0" i="0" dirty="0">
              <a:effectLst/>
              <a:latin typeface="Ubuntu"/>
            </a:endParaRPr>
          </a:p>
        </p:txBody>
      </p:sp>
      <p:sp>
        <p:nvSpPr>
          <p:cNvPr id="28" name="TextBox 27">
            <a:extLst>
              <a:ext uri="{FF2B5EF4-FFF2-40B4-BE49-F238E27FC236}">
                <a16:creationId xmlns:a16="http://schemas.microsoft.com/office/drawing/2014/main" id="{284750B1-96E1-4AF3-9DE5-66F95810B5CC}"/>
              </a:ext>
            </a:extLst>
          </p:cNvPr>
          <p:cNvSpPr txBox="1"/>
          <p:nvPr/>
        </p:nvSpPr>
        <p:spPr>
          <a:xfrm>
            <a:off x="982772" y="6624666"/>
            <a:ext cx="2809102" cy="2800767"/>
          </a:xfrm>
          <a:prstGeom prst="rect">
            <a:avLst/>
          </a:prstGeom>
          <a:noFill/>
        </p:spPr>
        <p:txBody>
          <a:bodyPr wrap="square" rtlCol="0">
            <a:spAutoFit/>
          </a:bodyPr>
          <a:lstStyle/>
          <a:p>
            <a:pPr algn="just" fontAlgn="base"/>
            <a:r>
              <a:rPr lang="en-IE" sz="1100" b="1" i="1" dirty="0">
                <a:effectLst/>
              </a:rPr>
              <a:t>*Reckless trading</a:t>
            </a:r>
            <a:r>
              <a:rPr lang="en-IE" sz="1100" b="0" i="1" dirty="0">
                <a:effectLst/>
              </a:rPr>
              <a:t> refers to a director taking illegitimate business risks. Material factors</a:t>
            </a:r>
            <a:endParaRPr lang="en-IE" sz="1100" b="0" i="0" dirty="0">
              <a:effectLst/>
            </a:endParaRPr>
          </a:p>
          <a:p>
            <a:pPr algn="just" fontAlgn="base"/>
            <a:r>
              <a:rPr lang="en-IE" sz="1100" b="0" i="1" dirty="0">
                <a:effectLst/>
              </a:rPr>
              <a:t>to assess that a business risk is legitimate include whether: The risk was fully understood</a:t>
            </a:r>
            <a:endParaRPr lang="en-IE" sz="1100" b="0" i="0" dirty="0">
              <a:effectLst/>
            </a:endParaRPr>
          </a:p>
          <a:p>
            <a:pPr algn="just" fontAlgn="base"/>
            <a:r>
              <a:rPr lang="en-IE" sz="1100" b="0" i="1" dirty="0">
                <a:effectLst/>
              </a:rPr>
              <a:t>by those whose funds were at risk. The company was insolvent and continued to </a:t>
            </a:r>
            <a:r>
              <a:rPr lang="en-IE" sz="1100" b="1" i="1" dirty="0">
                <a:effectLst/>
              </a:rPr>
              <a:t>trade</a:t>
            </a:r>
            <a:r>
              <a:rPr lang="en-IE" sz="1100" b="0" i="1" dirty="0">
                <a:effectLst/>
              </a:rPr>
              <a:t> </a:t>
            </a:r>
            <a:endParaRPr lang="en-IE" sz="1100" b="0" i="0" dirty="0">
              <a:effectLst/>
            </a:endParaRPr>
          </a:p>
          <a:p>
            <a:pPr algn="just" fontAlgn="base"/>
            <a:r>
              <a:rPr lang="en-IE" sz="1100" b="0" i="1" dirty="0">
                <a:effectLst/>
              </a:rPr>
              <a:t>over an extended period.</a:t>
            </a:r>
            <a:endParaRPr lang="en-IE" sz="1100" b="0" i="0" dirty="0">
              <a:effectLst/>
            </a:endParaRPr>
          </a:p>
          <a:p>
            <a:pPr algn="just" fontAlgn="base"/>
            <a:r>
              <a:rPr lang="en-IE" sz="1100" b="1" i="0" dirty="0">
                <a:effectLst/>
              </a:rPr>
              <a:t> </a:t>
            </a:r>
            <a:endParaRPr lang="en-IE" sz="1100" b="0" i="0" dirty="0">
              <a:effectLst/>
            </a:endParaRPr>
          </a:p>
          <a:p>
            <a:pPr algn="just" fontAlgn="base"/>
            <a:r>
              <a:rPr lang="en-IE" sz="1100" b="1" i="1" dirty="0">
                <a:effectLst/>
              </a:rPr>
              <a:t>*Fraudulent trading </a:t>
            </a:r>
            <a:r>
              <a:rPr lang="en-IE" sz="1100" b="0" i="1" dirty="0">
                <a:effectLst/>
              </a:rPr>
              <a:t>in company law, refers to doing business with intent to defraud creditors,</a:t>
            </a:r>
            <a:endParaRPr lang="en-IE" sz="1100" b="0" i="0" dirty="0">
              <a:effectLst/>
            </a:endParaRPr>
          </a:p>
          <a:p>
            <a:pPr algn="just" fontAlgn="base"/>
            <a:r>
              <a:rPr lang="en-IE" sz="1100" b="0" i="1" dirty="0">
                <a:effectLst/>
              </a:rPr>
              <a:t>for example incurring credit that cannot be paid.  This may be subject to civil and criminal</a:t>
            </a:r>
            <a:endParaRPr lang="en-IE" sz="1100" b="0" i="0" dirty="0">
              <a:effectLst/>
            </a:endParaRPr>
          </a:p>
          <a:p>
            <a:pPr algn="just" fontAlgn="base"/>
            <a:r>
              <a:rPr lang="en-IE" sz="1100" b="0" i="1" dirty="0">
                <a:effectLst/>
              </a:rPr>
              <a:t>proceedings.</a:t>
            </a:r>
            <a:endParaRPr lang="en-IE" sz="1100" b="0" i="0" dirty="0">
              <a:effectLst/>
            </a:endParaRPr>
          </a:p>
          <a:p>
            <a:pPr algn="just" fontAlgn="base"/>
            <a:r>
              <a:rPr lang="en-IE" sz="1100" b="0" i="0" dirty="0">
                <a:effectLst/>
              </a:rPr>
              <a:t> </a:t>
            </a:r>
          </a:p>
        </p:txBody>
      </p:sp>
    </p:spTree>
    <p:extLst>
      <p:ext uri="{BB962C8B-B14F-4D97-AF65-F5344CB8AC3E}">
        <p14:creationId xmlns:p14="http://schemas.microsoft.com/office/powerpoint/2010/main" val="8121238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TotalTime>
  <Words>1192</Words>
  <Application>Microsoft Office PowerPoint</Application>
  <PresentationFormat>A4 Paper (210x297 mm)</PresentationFormat>
  <Paragraphs>115</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Brush Script MT</vt:lpstr>
      <vt:lpstr>Calibri</vt:lpstr>
      <vt:lpstr>Calibri Light</vt:lpstr>
      <vt:lpstr>inherit</vt:lpstr>
      <vt:lpstr>Ubuntu</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Maresa Connolly</dc:creator>
  <cp:lastModifiedBy>Maresa Connolly</cp:lastModifiedBy>
  <cp:revision>27</cp:revision>
  <cp:lastPrinted>2020-07-27T07:19:18Z</cp:lastPrinted>
  <dcterms:created xsi:type="dcterms:W3CDTF">2020-07-27T06:56:53Z</dcterms:created>
  <dcterms:modified xsi:type="dcterms:W3CDTF">2021-01-28T15:08:54Z</dcterms:modified>
</cp:coreProperties>
</file>