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9" r:id="rId2"/>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3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9" d="100"/>
          <a:sy n="79" d="100"/>
        </p:scale>
        <p:origin x="3084" y="114"/>
      </p:cViewPr>
      <p:guideLst>
        <p:guide orient="horz" pos="3120"/>
        <p:guide pos="213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19/05/2021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295735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19/05/2021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206296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19/05/2021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2131667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78FCAAE-F3D5-4364-AA5B-303112BD3B3D}" type="datetimeFigureOut">
              <a:rPr lang="en-GB" smtClean="0"/>
              <a:t>19/05/2021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742913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8FCAAE-F3D5-4364-AA5B-303112BD3B3D}" type="datetimeFigureOut">
              <a:rPr lang="en-GB" smtClean="0"/>
              <a:t>19/05/2021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7849514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78FCAAE-F3D5-4364-AA5B-303112BD3B3D}" type="datetimeFigureOut">
              <a:rPr lang="en-GB" smtClean="0"/>
              <a:t>19/05/2021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746060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78FCAAE-F3D5-4364-AA5B-303112BD3B3D}" type="datetimeFigureOut">
              <a:rPr lang="en-GB" smtClean="0"/>
              <a:t>19/05/2021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1836772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78FCAAE-F3D5-4364-AA5B-303112BD3B3D}" type="datetimeFigureOut">
              <a:rPr lang="en-GB" smtClean="0"/>
              <a:t>19/05/2021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20325929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8FCAAE-F3D5-4364-AA5B-303112BD3B3D}" type="datetimeFigureOut">
              <a:rPr lang="en-GB" smtClean="0"/>
              <a:t>19/05/2021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014540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78FCAAE-F3D5-4364-AA5B-303112BD3B3D}" type="datetimeFigureOut">
              <a:rPr lang="en-GB" smtClean="0"/>
              <a:t>19/05/2021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1417202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D78FCAAE-F3D5-4364-AA5B-303112BD3B3D}" type="datetimeFigureOut">
              <a:rPr lang="en-GB" smtClean="0"/>
              <a:t>19/05/2021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663B58-B80A-4B2C-84B1-17D5B8F4C8DE}" type="slidenum">
              <a:rPr lang="en-GB" smtClean="0"/>
              <a:t>‹#›</a:t>
            </a:fld>
            <a:endParaRPr lang="en-GB"/>
          </a:p>
        </p:txBody>
      </p:sp>
    </p:spTree>
    <p:extLst>
      <p:ext uri="{BB962C8B-B14F-4D97-AF65-F5344CB8AC3E}">
        <p14:creationId xmlns:p14="http://schemas.microsoft.com/office/powerpoint/2010/main" val="303009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D78FCAAE-F3D5-4364-AA5B-303112BD3B3D}" type="datetimeFigureOut">
              <a:rPr lang="en-GB" smtClean="0"/>
              <a:t>19/05/2021</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7663B58-B80A-4B2C-84B1-17D5B8F4C8DE}" type="slidenum">
              <a:rPr lang="en-GB" smtClean="0"/>
              <a:t>‹#›</a:t>
            </a:fld>
            <a:endParaRPr lang="en-GB"/>
          </a:p>
        </p:txBody>
      </p:sp>
    </p:spTree>
    <p:extLst>
      <p:ext uri="{BB962C8B-B14F-4D97-AF65-F5344CB8AC3E}">
        <p14:creationId xmlns:p14="http://schemas.microsoft.com/office/powerpoint/2010/main" val="28614362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CC5D148-A89A-4C2E-8EE4-7D7161AD384D}"/>
              </a:ext>
            </a:extLst>
          </p:cNvPr>
          <p:cNvSpPr/>
          <p:nvPr/>
        </p:nvSpPr>
        <p:spPr>
          <a:xfrm>
            <a:off x="204281" y="154443"/>
            <a:ext cx="828000" cy="828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Rectangle 1">
            <a:extLst>
              <a:ext uri="{FF2B5EF4-FFF2-40B4-BE49-F238E27FC236}">
                <a16:creationId xmlns:a16="http://schemas.microsoft.com/office/drawing/2014/main" id="{F8F3806E-269C-4743-B2B5-9AC3CF067590}"/>
              </a:ext>
            </a:extLst>
          </p:cNvPr>
          <p:cNvSpPr/>
          <p:nvPr/>
        </p:nvSpPr>
        <p:spPr>
          <a:xfrm>
            <a:off x="1077238" y="150311"/>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 name="Picture 2" descr="A picture containing drawing&#10;&#10;Description automatically generated">
            <a:extLst>
              <a:ext uri="{FF2B5EF4-FFF2-40B4-BE49-F238E27FC236}">
                <a16:creationId xmlns:a16="http://schemas.microsoft.com/office/drawing/2014/main" id="{9E829C8E-62A0-4687-B061-564B6BB16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323" y="192811"/>
            <a:ext cx="682385" cy="751781"/>
          </a:xfrm>
          <a:prstGeom prst="rect">
            <a:avLst/>
          </a:prstGeom>
        </p:spPr>
      </p:pic>
      <p:sp>
        <p:nvSpPr>
          <p:cNvPr id="4" name="Rectangle 3">
            <a:extLst>
              <a:ext uri="{FF2B5EF4-FFF2-40B4-BE49-F238E27FC236}">
                <a16:creationId xmlns:a16="http://schemas.microsoft.com/office/drawing/2014/main" id="{8014E810-34F2-463D-AEF0-71ACAF30D268}"/>
              </a:ext>
            </a:extLst>
          </p:cNvPr>
          <p:cNvSpPr/>
          <p:nvPr/>
        </p:nvSpPr>
        <p:spPr>
          <a:xfrm rot="16200000">
            <a:off x="-4132283" y="5363974"/>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Rectangle 7">
            <a:extLst>
              <a:ext uri="{FF2B5EF4-FFF2-40B4-BE49-F238E27FC236}">
                <a16:creationId xmlns:a16="http://schemas.microsoft.com/office/drawing/2014/main" id="{211D7B11-4868-44E7-BDA0-351EB200A274}"/>
              </a:ext>
            </a:extLst>
          </p:cNvPr>
          <p:cNvSpPr/>
          <p:nvPr/>
        </p:nvSpPr>
        <p:spPr>
          <a:xfrm>
            <a:off x="1077238" y="468082"/>
            <a:ext cx="5780762"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 name="Rectangle 8">
            <a:extLst>
              <a:ext uri="{FF2B5EF4-FFF2-40B4-BE49-F238E27FC236}">
                <a16:creationId xmlns:a16="http://schemas.microsoft.com/office/drawing/2014/main" id="{4AC81CEF-C063-43F7-91A8-AB5FAF54EE47}"/>
              </a:ext>
            </a:extLst>
          </p:cNvPr>
          <p:cNvSpPr/>
          <p:nvPr/>
        </p:nvSpPr>
        <p:spPr>
          <a:xfrm rot="16200000">
            <a:off x="-3809253" y="5354598"/>
            <a:ext cx="8865140" cy="1800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B2A2518F-6D32-4A5F-9B65-E2D7860ED507}"/>
              </a:ext>
            </a:extLst>
          </p:cNvPr>
          <p:cNvSpPr txBox="1"/>
          <p:nvPr/>
        </p:nvSpPr>
        <p:spPr>
          <a:xfrm>
            <a:off x="3429000" y="259491"/>
            <a:ext cx="1528119" cy="276999"/>
          </a:xfrm>
          <a:prstGeom prst="rect">
            <a:avLst/>
          </a:prstGeom>
          <a:noFill/>
        </p:spPr>
        <p:txBody>
          <a:bodyPr wrap="square" rtlCol="0">
            <a:spAutoFit/>
          </a:bodyPr>
          <a:lstStyle/>
          <a:p>
            <a:r>
              <a:rPr lang="en-GB" sz="1200" b="1" dirty="0"/>
              <a:t>HTH Accountants</a:t>
            </a:r>
          </a:p>
        </p:txBody>
      </p:sp>
      <p:sp>
        <p:nvSpPr>
          <p:cNvPr id="10" name="TextBox 9">
            <a:extLst>
              <a:ext uri="{FF2B5EF4-FFF2-40B4-BE49-F238E27FC236}">
                <a16:creationId xmlns:a16="http://schemas.microsoft.com/office/drawing/2014/main" id="{202078B3-FD10-43D5-9B22-297F15907D31}"/>
              </a:ext>
            </a:extLst>
          </p:cNvPr>
          <p:cNvSpPr txBox="1"/>
          <p:nvPr/>
        </p:nvSpPr>
        <p:spPr>
          <a:xfrm rot="16200000">
            <a:off x="-782594" y="1223318"/>
            <a:ext cx="2479589" cy="276999"/>
          </a:xfrm>
          <a:prstGeom prst="rect">
            <a:avLst/>
          </a:prstGeom>
          <a:noFill/>
        </p:spPr>
        <p:txBody>
          <a:bodyPr wrap="square" rtlCol="0">
            <a:spAutoFit/>
          </a:bodyPr>
          <a:lstStyle/>
          <a:p>
            <a:r>
              <a:rPr lang="en-GB" sz="1200" dirty="0"/>
              <a:t>19</a:t>
            </a:r>
            <a:r>
              <a:rPr lang="en-GB" sz="1200" baseline="30000" dirty="0"/>
              <a:t>th</a:t>
            </a:r>
            <a:r>
              <a:rPr lang="en-GB" sz="1200" dirty="0"/>
              <a:t>  May  2021</a:t>
            </a:r>
          </a:p>
        </p:txBody>
      </p:sp>
      <p:sp>
        <p:nvSpPr>
          <p:cNvPr id="12" name="TextBox 11">
            <a:extLst>
              <a:ext uri="{FF2B5EF4-FFF2-40B4-BE49-F238E27FC236}">
                <a16:creationId xmlns:a16="http://schemas.microsoft.com/office/drawing/2014/main" id="{BD63B900-8C11-4832-99CD-7A803F601E34}"/>
              </a:ext>
            </a:extLst>
          </p:cNvPr>
          <p:cNvSpPr txBox="1"/>
          <p:nvPr/>
        </p:nvSpPr>
        <p:spPr>
          <a:xfrm>
            <a:off x="1243584" y="702570"/>
            <a:ext cx="5242560" cy="708912"/>
          </a:xfrm>
          <a:prstGeom prst="rect">
            <a:avLst/>
          </a:prstGeom>
          <a:noFill/>
        </p:spPr>
        <p:txBody>
          <a:bodyPr wrap="square" rtlCol="0">
            <a:spAutoFit/>
          </a:bodyPr>
          <a:lstStyle/>
          <a:p>
            <a:pPr algn="ctr">
              <a:lnSpc>
                <a:spcPct val="115000"/>
              </a:lnSpc>
              <a:spcAft>
                <a:spcPts val="600"/>
              </a:spcAft>
            </a:pPr>
            <a:r>
              <a:rPr lang="en-IE" sz="1800" b="1" dirty="0">
                <a:solidFill>
                  <a:srgbClr val="002060"/>
                </a:solidFill>
                <a:effectLst/>
                <a:latin typeface="Calibri" panose="020F0502020204030204" pitchFamily="34" charset="0"/>
                <a:ea typeface="Calibri" panose="020F0502020204030204" pitchFamily="34" charset="0"/>
              </a:rPr>
              <a:t>The Tánaiste extends the eligibility of the Small Business Assistance Scheme for COVID - SBASC</a:t>
            </a:r>
            <a:endParaRPr lang="en-GB" sz="1400" dirty="0">
              <a:solidFill>
                <a:srgbClr val="002060"/>
              </a:solidFill>
              <a:effectLst/>
              <a:latin typeface="Arial" panose="020B0604020202020204" pitchFamily="34" charset="0"/>
              <a:ea typeface="Calibri" panose="020F0502020204030204" pitchFamily="34" charset="0"/>
            </a:endParaRPr>
          </a:p>
        </p:txBody>
      </p:sp>
      <p:sp>
        <p:nvSpPr>
          <p:cNvPr id="25" name="TextBox 24">
            <a:extLst>
              <a:ext uri="{FF2B5EF4-FFF2-40B4-BE49-F238E27FC236}">
                <a16:creationId xmlns:a16="http://schemas.microsoft.com/office/drawing/2014/main" id="{7DFDA6EF-491D-4AEA-A827-D3778A7E4BE5}"/>
              </a:ext>
            </a:extLst>
          </p:cNvPr>
          <p:cNvSpPr txBox="1"/>
          <p:nvPr/>
        </p:nvSpPr>
        <p:spPr>
          <a:xfrm>
            <a:off x="905540" y="1440767"/>
            <a:ext cx="2809102" cy="2631490"/>
          </a:xfrm>
          <a:prstGeom prst="rect">
            <a:avLst/>
          </a:prstGeom>
          <a:noFill/>
        </p:spPr>
        <p:txBody>
          <a:bodyPr wrap="square" rtlCol="0">
            <a:spAutoFit/>
          </a:bodyPr>
          <a:lstStyle/>
          <a:p>
            <a:pPr algn="just" fontAlgn="base"/>
            <a:r>
              <a:rPr lang="en-IE" sz="1100" dirty="0"/>
              <a:t>Yesterday, May 18</a:t>
            </a:r>
            <a:r>
              <a:rPr lang="en-IE" sz="1100" baseline="30000" dirty="0"/>
              <a:t>th</a:t>
            </a:r>
            <a:r>
              <a:rPr lang="en-IE" sz="1100" dirty="0"/>
              <a:t>, the Tánaiste and Minister for Enterprise, Trade and Employment Leo Varadkar TD today extended eligibility for the €60m Small Business Assistance Scheme for COVID (SBASC) to include businesses operating from a non-rateable premise like a home business or yard.  The Tánaiste is also relaunching the Micro Enterprise Assistance Scheme so that our smallest businesses, those with a turnover of less than €50,000 can apply for a grant of €1000 to help with fixed costs. </a:t>
            </a:r>
          </a:p>
          <a:p>
            <a:pPr algn="just" fontAlgn="base"/>
            <a:r>
              <a:rPr lang="en-IE" sz="1100" i="0" dirty="0">
                <a:effectLst/>
              </a:rPr>
              <a:t>Micro Enterprise Assistance Scheme also reopened to help smallest businesses</a:t>
            </a:r>
          </a:p>
          <a:p>
            <a:pPr algn="just" fontAlgn="base"/>
            <a:endParaRPr lang="en-IE" sz="1100" i="0" dirty="0">
              <a:effectLst/>
            </a:endParaRPr>
          </a:p>
        </p:txBody>
      </p:sp>
      <p:sp>
        <p:nvSpPr>
          <p:cNvPr id="27" name="TextBox 26">
            <a:extLst>
              <a:ext uri="{FF2B5EF4-FFF2-40B4-BE49-F238E27FC236}">
                <a16:creationId xmlns:a16="http://schemas.microsoft.com/office/drawing/2014/main" id="{DF51F8C6-40DE-4714-908F-52EE8664D442}"/>
              </a:ext>
            </a:extLst>
          </p:cNvPr>
          <p:cNvSpPr txBox="1"/>
          <p:nvPr/>
        </p:nvSpPr>
        <p:spPr>
          <a:xfrm>
            <a:off x="3843628" y="1458443"/>
            <a:ext cx="2809102" cy="769441"/>
          </a:xfrm>
          <a:prstGeom prst="rect">
            <a:avLst/>
          </a:prstGeom>
          <a:noFill/>
        </p:spPr>
        <p:txBody>
          <a:bodyPr wrap="square" rtlCol="0">
            <a:spAutoFit/>
          </a:bodyPr>
          <a:lstStyle/>
          <a:p>
            <a:pPr algn="just" fontAlgn="base"/>
            <a:r>
              <a:rPr lang="en-IE" sz="1100" i="0" dirty="0">
                <a:effectLst/>
              </a:rPr>
              <a:t>Self-employed working from home, wedding planners, on-course bookmakers, travel counsellors &amp; photographers are among those expected to benefit </a:t>
            </a:r>
          </a:p>
        </p:txBody>
      </p:sp>
      <p:grpSp>
        <p:nvGrpSpPr>
          <p:cNvPr id="20" name="Group 19">
            <a:extLst>
              <a:ext uri="{FF2B5EF4-FFF2-40B4-BE49-F238E27FC236}">
                <a16:creationId xmlns:a16="http://schemas.microsoft.com/office/drawing/2014/main" id="{DBF85EA4-C0C2-4D34-9FBC-665262657EF3}"/>
              </a:ext>
            </a:extLst>
          </p:cNvPr>
          <p:cNvGrpSpPr/>
          <p:nvPr/>
        </p:nvGrpSpPr>
        <p:grpSpPr>
          <a:xfrm>
            <a:off x="795349" y="3886901"/>
            <a:ext cx="2971979" cy="5135179"/>
            <a:chOff x="-3525767" y="1114962"/>
            <a:chExt cx="2622125" cy="6753214"/>
          </a:xfrm>
        </p:grpSpPr>
        <p:grpSp>
          <p:nvGrpSpPr>
            <p:cNvPr id="21" name="Group 20">
              <a:extLst>
                <a:ext uri="{FF2B5EF4-FFF2-40B4-BE49-F238E27FC236}">
                  <a16:creationId xmlns:a16="http://schemas.microsoft.com/office/drawing/2014/main" id="{E4C6ADCD-8912-446D-A369-6DB0C64BEE60}"/>
                </a:ext>
              </a:extLst>
            </p:cNvPr>
            <p:cNvGrpSpPr/>
            <p:nvPr/>
          </p:nvGrpSpPr>
          <p:grpSpPr>
            <a:xfrm>
              <a:off x="-3525767" y="1114962"/>
              <a:ext cx="2622125" cy="6753214"/>
              <a:chOff x="1013790" y="7275441"/>
              <a:chExt cx="3945836" cy="12091983"/>
            </a:xfrm>
          </p:grpSpPr>
          <p:sp>
            <p:nvSpPr>
              <p:cNvPr id="23" name="Rectangle 22">
                <a:extLst>
                  <a:ext uri="{FF2B5EF4-FFF2-40B4-BE49-F238E27FC236}">
                    <a16:creationId xmlns:a16="http://schemas.microsoft.com/office/drawing/2014/main" id="{413FCFBA-B93F-4267-B323-01AFF1438B18}"/>
                  </a:ext>
                </a:extLst>
              </p:cNvPr>
              <p:cNvSpPr/>
              <p:nvPr/>
            </p:nvSpPr>
            <p:spPr>
              <a:xfrm>
                <a:off x="1013790" y="7275441"/>
                <a:ext cx="3945836" cy="12091983"/>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Rectangle 23">
                <a:extLst>
                  <a:ext uri="{FF2B5EF4-FFF2-40B4-BE49-F238E27FC236}">
                    <a16:creationId xmlns:a16="http://schemas.microsoft.com/office/drawing/2014/main" id="{429D1212-DC5F-4093-BDE5-E0AB40B45BB3}"/>
                  </a:ext>
                </a:extLst>
              </p:cNvPr>
              <p:cNvSpPr/>
              <p:nvPr/>
            </p:nvSpPr>
            <p:spPr>
              <a:xfrm>
                <a:off x="1088334" y="7369865"/>
                <a:ext cx="3796749" cy="1172454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22" name="TextBox 21">
              <a:extLst>
                <a:ext uri="{FF2B5EF4-FFF2-40B4-BE49-F238E27FC236}">
                  <a16:creationId xmlns:a16="http://schemas.microsoft.com/office/drawing/2014/main" id="{6B092AF3-6AE8-470E-8B29-611675B1442E}"/>
                </a:ext>
              </a:extLst>
            </p:cNvPr>
            <p:cNvSpPr txBox="1"/>
            <p:nvPr/>
          </p:nvSpPr>
          <p:spPr>
            <a:xfrm>
              <a:off x="-3467569" y="1207947"/>
              <a:ext cx="2497873" cy="6569265"/>
            </a:xfrm>
            <a:prstGeom prst="rect">
              <a:avLst/>
            </a:prstGeom>
            <a:noFill/>
          </p:spPr>
          <p:txBody>
            <a:bodyPr wrap="square" rtlCol="0">
              <a:spAutoFit/>
            </a:bodyPr>
            <a:lstStyle/>
            <a:p>
              <a:pPr algn="just">
                <a:lnSpc>
                  <a:spcPct val="107000"/>
                </a:lnSpc>
                <a:spcAft>
                  <a:spcPts val="800"/>
                </a:spcAft>
              </a:pPr>
              <a:r>
                <a:rPr lang="en-IE" sz="1100" dirty="0">
                  <a:effectLst/>
                  <a:latin typeface="Calibri" panose="020F0502020204030204" pitchFamily="34" charset="0"/>
                  <a:ea typeface="Calibri" panose="020F0502020204030204" pitchFamily="34" charset="0"/>
                  <a:cs typeface="Times New Roman" panose="02020603050405020304" pitchFamily="18" charset="0"/>
                </a:rPr>
                <a:t>“We have tried through various Government schemes to help as many businesses as possible with their fixed costs. By extending eligibility for the SBASC, we hope to catch those who have not qualified under our existing schemes, mainly because they don’t operate from a rateable premises. </a:t>
              </a:r>
            </a:p>
            <a:p>
              <a:pPr algn="just">
                <a:lnSpc>
                  <a:spcPct val="107000"/>
                </a:lnSpc>
                <a:spcAft>
                  <a:spcPts val="800"/>
                </a:spcAft>
              </a:pPr>
              <a:r>
                <a:rPr lang="en-IE" sz="1100" dirty="0">
                  <a:effectLst/>
                  <a:latin typeface="Calibri" panose="020F0502020204030204" pitchFamily="34" charset="0"/>
                  <a:ea typeface="Calibri" panose="020F0502020204030204" pitchFamily="34" charset="0"/>
                  <a:cs typeface="Times New Roman" panose="02020603050405020304" pitchFamily="18" charset="0"/>
                </a:rPr>
                <a:t>“Those who are self-employed and working from a non-rateable premises, such as their own home for example, can apply for a €4,000 payment to help with fixed costs.</a:t>
              </a:r>
            </a:p>
            <a:p>
              <a:pPr algn="just">
                <a:lnSpc>
                  <a:spcPct val="107000"/>
                </a:lnSpc>
                <a:spcAft>
                  <a:spcPts val="800"/>
                </a:spcAft>
              </a:pPr>
              <a:r>
                <a:rPr lang="en-IE" sz="1100" dirty="0">
                  <a:effectLst/>
                  <a:latin typeface="Calibri" panose="020F0502020204030204" pitchFamily="34" charset="0"/>
                  <a:ea typeface="Calibri" panose="020F0502020204030204" pitchFamily="34" charset="0"/>
                  <a:cs typeface="Times New Roman" panose="02020603050405020304" pitchFamily="18" charset="0"/>
                </a:rPr>
                <a:t>“While the grant is modest, it will make a big difference to those businesses. It is designed to help with energy bills, security, IT systems fees, legal and accounting fees or any other fixed costs that may incur as part of running a business.</a:t>
              </a:r>
            </a:p>
            <a:p>
              <a:pPr algn="just">
                <a:lnSpc>
                  <a:spcPct val="107000"/>
                </a:lnSpc>
                <a:spcAft>
                  <a:spcPts val="800"/>
                </a:spcAft>
              </a:pPr>
              <a:r>
                <a:rPr lang="en-IE" sz="1100" dirty="0">
                  <a:effectLst/>
                  <a:latin typeface="Calibri" panose="020F0502020204030204" pitchFamily="34" charset="0"/>
                  <a:ea typeface="Calibri" panose="020F0502020204030204" pitchFamily="34" charset="0"/>
                  <a:cs typeface="Times New Roman" panose="02020603050405020304" pitchFamily="18" charset="0"/>
                </a:rPr>
                <a:t>“We are also relaunching the Micro Enterprise Assistance Scheme so that our smallest businesses, those with a turnover of less than €50,000 can apply for a grant of €1000. </a:t>
              </a:r>
            </a:p>
            <a:p>
              <a:pPr algn="just">
                <a:lnSpc>
                  <a:spcPct val="107000"/>
                </a:lnSpc>
                <a:spcAft>
                  <a:spcPts val="800"/>
                </a:spcAft>
              </a:pPr>
              <a:r>
                <a:rPr lang="en-IE" sz="1100" dirty="0">
                  <a:effectLst/>
                  <a:latin typeface="Calibri" panose="020F0502020204030204" pitchFamily="34" charset="0"/>
                  <a:ea typeface="Calibri" panose="020F0502020204030204" pitchFamily="34" charset="0"/>
                  <a:cs typeface="Times New Roman" panose="02020603050405020304" pitchFamily="18" charset="0"/>
                </a:rPr>
                <a:t>“It has been a really tough few months for anyone brave enough to run their own business. Things are looking up now.” - An Tánaiste</a:t>
              </a:r>
            </a:p>
          </p:txBody>
        </p:sp>
      </p:grpSp>
      <p:sp>
        <p:nvSpPr>
          <p:cNvPr id="26" name="TextBox 25">
            <a:extLst>
              <a:ext uri="{FF2B5EF4-FFF2-40B4-BE49-F238E27FC236}">
                <a16:creationId xmlns:a16="http://schemas.microsoft.com/office/drawing/2014/main" id="{FD5AB797-CCAC-4A7B-9D18-AAF181D51536}"/>
              </a:ext>
            </a:extLst>
          </p:cNvPr>
          <p:cNvSpPr txBox="1"/>
          <p:nvPr/>
        </p:nvSpPr>
        <p:spPr>
          <a:xfrm>
            <a:off x="3853826" y="2183867"/>
            <a:ext cx="2809102" cy="5678478"/>
          </a:xfrm>
          <a:prstGeom prst="rect">
            <a:avLst/>
          </a:prstGeom>
          <a:noFill/>
        </p:spPr>
        <p:txBody>
          <a:bodyPr wrap="square" rtlCol="0">
            <a:spAutoFit/>
          </a:bodyPr>
          <a:lstStyle/>
          <a:p>
            <a:pPr algn="just" fontAlgn="base"/>
            <a:r>
              <a:rPr lang="en-IE" sz="1100" i="0" dirty="0">
                <a:effectLst/>
              </a:rPr>
              <a:t>The Small Business Assistance Scheme for COVID (SBASC) is for businesses which are not eligible for CRSS or other sector specific grants, that are down 75% or more of turnover.</a:t>
            </a:r>
          </a:p>
          <a:p>
            <a:pPr algn="just" fontAlgn="base"/>
            <a:endParaRPr lang="en-IE" sz="1100" i="0" dirty="0">
              <a:effectLst/>
            </a:endParaRPr>
          </a:p>
          <a:p>
            <a:pPr algn="just" fontAlgn="base"/>
            <a:r>
              <a:rPr lang="en-IE" sz="1100" i="0" dirty="0">
                <a:effectLst/>
              </a:rPr>
              <a:t>Further details, including the go-live date for Q2, will be announced shortly. Those who applied under Phase 1 are still eligible to apply for a second payment of €4,000 if they continue to meet the criteria. Interested businesses should contact their local authority. Closing date for Phase 2 applications will be 21 July. </a:t>
            </a:r>
          </a:p>
          <a:p>
            <a:pPr algn="just" fontAlgn="base"/>
            <a:endParaRPr lang="en-IE" sz="1100" i="0" dirty="0">
              <a:effectLst/>
            </a:endParaRPr>
          </a:p>
          <a:p>
            <a:pPr algn="just" fontAlgn="base"/>
            <a:r>
              <a:rPr lang="en-IE" sz="1100" i="0" dirty="0">
                <a:effectLst/>
              </a:rPr>
              <a:t>The Micro Enterprise Assistance Scheme is for companies facing particular hardship and that do not qualify for other government schemes. It will provide a grant of up to €1,000 to businesses with previous turnover of less than €50,000 that meet the other criteria for SBASC. </a:t>
            </a:r>
          </a:p>
          <a:p>
            <a:pPr algn="just" fontAlgn="base"/>
            <a:endParaRPr lang="en-IE" sz="1100" i="0" dirty="0">
              <a:effectLst/>
            </a:endParaRPr>
          </a:p>
          <a:p>
            <a:pPr algn="just" fontAlgn="base"/>
            <a:r>
              <a:rPr lang="en-IE" sz="1100" i="0" dirty="0">
                <a:effectLst/>
              </a:rPr>
              <a:t>This scheme is in addition to the comprehensive package the Government has put in place to help businesses and workers during the pandemic, including the Employment Wage Subsidy Scheme (EWSS), the Pandemic Unemployment Payment (PUP), the Covid Restrictions Support Scheme (CRSS), low-cost loans, the deferral and warehousing of tax liabilities and the waiver of commercial rates.</a:t>
            </a:r>
          </a:p>
        </p:txBody>
      </p:sp>
      <p:sp>
        <p:nvSpPr>
          <p:cNvPr id="31" name="TextBox 30">
            <a:extLst>
              <a:ext uri="{FF2B5EF4-FFF2-40B4-BE49-F238E27FC236}">
                <a16:creationId xmlns:a16="http://schemas.microsoft.com/office/drawing/2014/main" id="{D8077515-83FF-4C8F-8DA9-678E50CFF95A}"/>
              </a:ext>
            </a:extLst>
          </p:cNvPr>
          <p:cNvSpPr txBox="1"/>
          <p:nvPr/>
        </p:nvSpPr>
        <p:spPr>
          <a:xfrm>
            <a:off x="801724" y="9011387"/>
            <a:ext cx="2809102" cy="769441"/>
          </a:xfrm>
          <a:prstGeom prst="rect">
            <a:avLst/>
          </a:prstGeom>
          <a:noFill/>
        </p:spPr>
        <p:txBody>
          <a:bodyPr wrap="square" rtlCol="0">
            <a:spAutoFit/>
          </a:bodyPr>
          <a:lstStyle/>
          <a:p>
            <a:pPr algn="just" fontAlgn="base"/>
            <a:r>
              <a:rPr lang="en-IE" sz="1100" dirty="0"/>
              <a:t>This will effect b</a:t>
            </a:r>
            <a:r>
              <a:rPr lang="en-IE" sz="1100" i="0" dirty="0">
                <a:effectLst/>
              </a:rPr>
              <a:t>usinesses operating from a non-rateable premises such as a home office or hot-desk now eligible for help with fixed costs.</a:t>
            </a:r>
          </a:p>
        </p:txBody>
      </p:sp>
      <p:sp>
        <p:nvSpPr>
          <p:cNvPr id="33" name="TextBox 32">
            <a:extLst>
              <a:ext uri="{FF2B5EF4-FFF2-40B4-BE49-F238E27FC236}">
                <a16:creationId xmlns:a16="http://schemas.microsoft.com/office/drawing/2014/main" id="{1D20180B-AC96-4A49-9F8B-2A93241E478C}"/>
              </a:ext>
            </a:extLst>
          </p:cNvPr>
          <p:cNvSpPr txBox="1"/>
          <p:nvPr/>
        </p:nvSpPr>
        <p:spPr>
          <a:xfrm>
            <a:off x="3870265" y="7842525"/>
            <a:ext cx="2809102" cy="1031051"/>
          </a:xfrm>
          <a:prstGeom prst="rect">
            <a:avLst/>
          </a:prstGeom>
          <a:noFill/>
        </p:spPr>
        <p:txBody>
          <a:bodyPr wrap="square" rtlCol="0">
            <a:spAutoFit/>
          </a:bodyPr>
          <a:lstStyle/>
          <a:p>
            <a:pPr algn="just" fontAlgn="base"/>
            <a:r>
              <a:rPr lang="en-IE" sz="1100" b="0" i="0" dirty="0">
                <a:effectLst/>
                <a:latin typeface="Ubuntu"/>
              </a:rPr>
              <a:t>We will let you know when we hear more about this scheme.</a:t>
            </a:r>
          </a:p>
          <a:p>
            <a:pPr algn="just" fontAlgn="base"/>
            <a:endParaRPr lang="en-IE" sz="1100" b="0" i="0" dirty="0">
              <a:effectLst/>
              <a:latin typeface="Ubuntu"/>
            </a:endParaRPr>
          </a:p>
          <a:p>
            <a:pPr algn="just" fontAlgn="base"/>
            <a:r>
              <a:rPr lang="en-IE" sz="2800" b="0" i="0" dirty="0">
                <a:effectLst/>
                <a:latin typeface="Brush Script MT" panose="03060802040406070304" pitchFamily="66" charset="0"/>
              </a:rPr>
              <a:t>Kieran</a:t>
            </a:r>
          </a:p>
        </p:txBody>
      </p:sp>
    </p:spTree>
    <p:extLst>
      <p:ext uri="{BB962C8B-B14F-4D97-AF65-F5344CB8AC3E}">
        <p14:creationId xmlns:p14="http://schemas.microsoft.com/office/powerpoint/2010/main" val="83339664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2310</TotalTime>
  <Words>583</Words>
  <Application>Microsoft Office PowerPoint</Application>
  <PresentationFormat>A4 Paper (210x297 mm)</PresentationFormat>
  <Paragraphs>22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Brush Script MT</vt:lpstr>
      <vt:lpstr>Calibri</vt:lpstr>
      <vt:lpstr>Calibri Light</vt:lpstr>
      <vt:lpstr>Ubuntu</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Maresa Connolly</dc:creator>
  <cp:lastModifiedBy>Maresa Connolly</cp:lastModifiedBy>
  <cp:revision>111</cp:revision>
  <cp:lastPrinted>2020-07-27T07:19:18Z</cp:lastPrinted>
  <dcterms:created xsi:type="dcterms:W3CDTF">2020-07-27T06:56:53Z</dcterms:created>
  <dcterms:modified xsi:type="dcterms:W3CDTF">2021-05-19T07:13:14Z</dcterms:modified>
</cp:coreProperties>
</file>