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3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357" autoAdjust="0"/>
  </p:normalViewPr>
  <p:slideViewPr>
    <p:cSldViewPr snapToGrid="0">
      <p:cViewPr>
        <p:scale>
          <a:sx n="93" d="100"/>
          <a:sy n="93" d="100"/>
        </p:scale>
        <p:origin x="2772" y="-222"/>
      </p:cViewPr>
      <p:guideLst>
        <p:guide orient="horz" pos="3120"/>
        <p:guide pos="213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78FCAAE-F3D5-4364-AA5B-303112BD3B3D}" type="datetimeFigureOut">
              <a:rPr lang="en-GB" smtClean="0"/>
              <a:t>10/06/2021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3295735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8FCAAE-F3D5-4364-AA5B-303112BD3B3D}" type="datetimeFigureOut">
              <a:rPr lang="en-GB" smtClean="0"/>
              <a:t>10/06/2021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3206296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8FCAAE-F3D5-4364-AA5B-303112BD3B3D}" type="datetimeFigureOut">
              <a:rPr lang="en-GB" smtClean="0"/>
              <a:t>10/06/2021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2131667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8FCAAE-F3D5-4364-AA5B-303112BD3B3D}" type="datetimeFigureOut">
              <a:rPr lang="en-GB" smtClean="0"/>
              <a:t>10/06/2021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3742913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8FCAAE-F3D5-4364-AA5B-303112BD3B3D}" type="datetimeFigureOut">
              <a:rPr lang="en-GB" smtClean="0"/>
              <a:t>10/06/2021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1784951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78FCAAE-F3D5-4364-AA5B-303112BD3B3D}" type="datetimeFigureOut">
              <a:rPr lang="en-GB" smtClean="0"/>
              <a:t>10/06/2021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1746060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FCAAE-F3D5-4364-AA5B-303112BD3B3D}" type="datetimeFigureOut">
              <a:rPr lang="en-GB" smtClean="0"/>
              <a:t>10/06/2021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3183677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78FCAAE-F3D5-4364-AA5B-303112BD3B3D}" type="datetimeFigureOut">
              <a:rPr lang="en-GB" smtClean="0"/>
              <a:t>10/06/2021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2032592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8FCAAE-F3D5-4364-AA5B-303112BD3B3D}" type="datetimeFigureOut">
              <a:rPr lang="en-GB" smtClean="0"/>
              <a:t>10/06/2021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101454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78FCAAE-F3D5-4364-AA5B-303112BD3B3D}" type="datetimeFigureOut">
              <a:rPr lang="en-GB" smtClean="0"/>
              <a:t>10/06/2021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1417202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78FCAAE-F3D5-4364-AA5B-303112BD3B3D}" type="datetimeFigureOut">
              <a:rPr lang="en-GB" smtClean="0"/>
              <a:t>10/06/2021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303009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78FCAAE-F3D5-4364-AA5B-303112BD3B3D}" type="datetimeFigureOut">
              <a:rPr lang="en-GB" smtClean="0"/>
              <a:t>10/06/2021</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7663B58-B80A-4B2C-84B1-17D5B8F4C8DE}" type="slidenum">
              <a:rPr lang="en-GB" smtClean="0"/>
              <a:t>‹#›</a:t>
            </a:fld>
            <a:endParaRPr lang="en-GB"/>
          </a:p>
        </p:txBody>
      </p:sp>
    </p:spTree>
    <p:extLst>
      <p:ext uri="{BB962C8B-B14F-4D97-AF65-F5344CB8AC3E}">
        <p14:creationId xmlns:p14="http://schemas.microsoft.com/office/powerpoint/2010/main" val="28614362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CC5D148-A89A-4C2E-8EE4-7D7161AD384D}"/>
              </a:ext>
            </a:extLst>
          </p:cNvPr>
          <p:cNvSpPr/>
          <p:nvPr/>
        </p:nvSpPr>
        <p:spPr>
          <a:xfrm>
            <a:off x="204281" y="154443"/>
            <a:ext cx="828000" cy="828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a:extLst>
              <a:ext uri="{FF2B5EF4-FFF2-40B4-BE49-F238E27FC236}">
                <a16:creationId xmlns:a16="http://schemas.microsoft.com/office/drawing/2014/main" id="{F8F3806E-269C-4743-B2B5-9AC3CF067590}"/>
              </a:ext>
            </a:extLst>
          </p:cNvPr>
          <p:cNvSpPr/>
          <p:nvPr/>
        </p:nvSpPr>
        <p:spPr>
          <a:xfrm>
            <a:off x="1077238" y="150311"/>
            <a:ext cx="5780762" cy="18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descr="A picture containing drawing&#10;&#10;Description automatically generated">
            <a:extLst>
              <a:ext uri="{FF2B5EF4-FFF2-40B4-BE49-F238E27FC236}">
                <a16:creationId xmlns:a16="http://schemas.microsoft.com/office/drawing/2014/main" id="{9E829C8E-62A0-4687-B061-564B6BB168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323" y="192811"/>
            <a:ext cx="682385" cy="751781"/>
          </a:xfrm>
          <a:prstGeom prst="rect">
            <a:avLst/>
          </a:prstGeom>
        </p:spPr>
      </p:pic>
      <p:sp>
        <p:nvSpPr>
          <p:cNvPr id="4" name="Rectangle 3">
            <a:extLst>
              <a:ext uri="{FF2B5EF4-FFF2-40B4-BE49-F238E27FC236}">
                <a16:creationId xmlns:a16="http://schemas.microsoft.com/office/drawing/2014/main" id="{8014E810-34F2-463D-AEF0-71ACAF30D268}"/>
              </a:ext>
            </a:extLst>
          </p:cNvPr>
          <p:cNvSpPr/>
          <p:nvPr/>
        </p:nvSpPr>
        <p:spPr>
          <a:xfrm rot="16200000">
            <a:off x="-4132283" y="5363974"/>
            <a:ext cx="8865140" cy="18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211D7B11-4868-44E7-BDA0-351EB200A274}"/>
              </a:ext>
            </a:extLst>
          </p:cNvPr>
          <p:cNvSpPr/>
          <p:nvPr/>
        </p:nvSpPr>
        <p:spPr>
          <a:xfrm>
            <a:off x="1077238" y="468082"/>
            <a:ext cx="5780762" cy="18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4AC81CEF-C063-43F7-91A8-AB5FAF54EE47}"/>
              </a:ext>
            </a:extLst>
          </p:cNvPr>
          <p:cNvSpPr/>
          <p:nvPr/>
        </p:nvSpPr>
        <p:spPr>
          <a:xfrm rot="16200000">
            <a:off x="-3809253" y="5354598"/>
            <a:ext cx="8865140" cy="18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B2A2518F-6D32-4A5F-9B65-E2D7860ED507}"/>
              </a:ext>
            </a:extLst>
          </p:cNvPr>
          <p:cNvSpPr txBox="1"/>
          <p:nvPr/>
        </p:nvSpPr>
        <p:spPr>
          <a:xfrm>
            <a:off x="3429000" y="259491"/>
            <a:ext cx="1528119" cy="276999"/>
          </a:xfrm>
          <a:prstGeom prst="rect">
            <a:avLst/>
          </a:prstGeom>
          <a:noFill/>
        </p:spPr>
        <p:txBody>
          <a:bodyPr wrap="square" rtlCol="0">
            <a:spAutoFit/>
          </a:bodyPr>
          <a:lstStyle/>
          <a:p>
            <a:r>
              <a:rPr lang="en-GB" sz="1200" b="1" dirty="0"/>
              <a:t>HTH Accountants</a:t>
            </a:r>
          </a:p>
        </p:txBody>
      </p:sp>
      <p:sp>
        <p:nvSpPr>
          <p:cNvPr id="10" name="TextBox 9">
            <a:extLst>
              <a:ext uri="{FF2B5EF4-FFF2-40B4-BE49-F238E27FC236}">
                <a16:creationId xmlns:a16="http://schemas.microsoft.com/office/drawing/2014/main" id="{202078B3-FD10-43D5-9B22-297F15907D31}"/>
              </a:ext>
            </a:extLst>
          </p:cNvPr>
          <p:cNvSpPr txBox="1"/>
          <p:nvPr/>
        </p:nvSpPr>
        <p:spPr>
          <a:xfrm rot="16200000">
            <a:off x="-782594" y="1223318"/>
            <a:ext cx="2479589" cy="276999"/>
          </a:xfrm>
          <a:prstGeom prst="rect">
            <a:avLst/>
          </a:prstGeom>
          <a:noFill/>
        </p:spPr>
        <p:txBody>
          <a:bodyPr wrap="square" rtlCol="0">
            <a:spAutoFit/>
          </a:bodyPr>
          <a:lstStyle/>
          <a:p>
            <a:r>
              <a:rPr lang="en-GB" sz="1200" dirty="0"/>
              <a:t>10</a:t>
            </a:r>
            <a:r>
              <a:rPr lang="en-GB" sz="1200" baseline="30000" dirty="0"/>
              <a:t>th</a:t>
            </a:r>
            <a:r>
              <a:rPr lang="en-GB" sz="1200" dirty="0"/>
              <a:t> June 2021</a:t>
            </a:r>
          </a:p>
        </p:txBody>
      </p:sp>
      <p:sp>
        <p:nvSpPr>
          <p:cNvPr id="12" name="TextBox 11">
            <a:extLst>
              <a:ext uri="{FF2B5EF4-FFF2-40B4-BE49-F238E27FC236}">
                <a16:creationId xmlns:a16="http://schemas.microsoft.com/office/drawing/2014/main" id="{BD63B900-8C11-4832-99CD-7A803F601E34}"/>
              </a:ext>
            </a:extLst>
          </p:cNvPr>
          <p:cNvSpPr txBox="1"/>
          <p:nvPr/>
        </p:nvSpPr>
        <p:spPr>
          <a:xfrm>
            <a:off x="1262359" y="690378"/>
            <a:ext cx="5235546" cy="307777"/>
          </a:xfrm>
          <a:prstGeom prst="rect">
            <a:avLst/>
          </a:prstGeom>
          <a:noFill/>
        </p:spPr>
        <p:txBody>
          <a:bodyPr wrap="square" rtlCol="0">
            <a:spAutoFit/>
          </a:bodyPr>
          <a:lstStyle/>
          <a:p>
            <a:r>
              <a:rPr lang="en-IE" sz="1400" b="1" dirty="0"/>
              <a:t>Tánaiste Opens Funding Scheme to Help Businesses with Fixed Costs</a:t>
            </a:r>
            <a:endParaRPr lang="en-GB" sz="1400" dirty="0"/>
          </a:p>
        </p:txBody>
      </p:sp>
      <p:sp>
        <p:nvSpPr>
          <p:cNvPr id="16" name="Rectangle 1">
            <a:extLst>
              <a:ext uri="{FF2B5EF4-FFF2-40B4-BE49-F238E27FC236}">
                <a16:creationId xmlns:a16="http://schemas.microsoft.com/office/drawing/2014/main" id="{F157ECCE-5918-4486-8B3F-68D598DE56EC}"/>
              </a:ext>
            </a:extLst>
          </p:cNvPr>
          <p:cNvSpPr>
            <a:spLocks noChangeArrowheads="1"/>
          </p:cNvSpPr>
          <p:nvPr/>
        </p:nvSpPr>
        <p:spPr bwMode="auto">
          <a:xfrm>
            <a:off x="1355725" y="3500438"/>
            <a:ext cx="595170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26" name="TextBox 25">
            <a:extLst>
              <a:ext uri="{FF2B5EF4-FFF2-40B4-BE49-F238E27FC236}">
                <a16:creationId xmlns:a16="http://schemas.microsoft.com/office/drawing/2014/main" id="{265FE2B9-41B5-4BF5-B00A-50946A1906ED}"/>
              </a:ext>
            </a:extLst>
          </p:cNvPr>
          <p:cNvSpPr txBox="1"/>
          <p:nvPr/>
        </p:nvSpPr>
        <p:spPr>
          <a:xfrm>
            <a:off x="913359" y="1188121"/>
            <a:ext cx="2809102" cy="2970044"/>
          </a:xfrm>
          <a:prstGeom prst="rect">
            <a:avLst/>
          </a:prstGeom>
          <a:noFill/>
        </p:spPr>
        <p:txBody>
          <a:bodyPr wrap="square" rtlCol="0">
            <a:spAutoFit/>
          </a:bodyPr>
          <a:lstStyle/>
          <a:p>
            <a:pPr algn="just" fontAlgn="base"/>
            <a:r>
              <a:rPr lang="en-IE" sz="1100" i="0" dirty="0">
                <a:effectLst/>
                <a:latin typeface="Ubuntu"/>
              </a:rPr>
              <a:t>The Tánaiste and Minister for Enterprise, Trade and Employment Leo Varadkar TD today, opened the Small Business Assistance Scheme for COVID (SBASC) for a second round of applications from both SMEs and microenterprises. Businesses that received the grant in the first round can receive a second grant provided they are still eligible.</a:t>
            </a:r>
          </a:p>
          <a:p>
            <a:pPr algn="just" fontAlgn="base"/>
            <a:endParaRPr lang="en-IE" sz="1100" i="0" dirty="0">
              <a:effectLst/>
              <a:latin typeface="Ubuntu"/>
            </a:endParaRPr>
          </a:p>
          <a:p>
            <a:pPr algn="just" fontAlgn="base"/>
            <a:r>
              <a:rPr lang="en-IE" sz="1100" i="0" dirty="0">
                <a:effectLst/>
                <a:latin typeface="Ubuntu"/>
              </a:rPr>
              <a:t>From today SMEs and microenterprises can apply for a grant of €4,000 for those with turnover above €50,000 and €1,000 for microenterprises with a turnover of between €20,000 and €49,999, via a new streamlined application process through their Local Authority or Local Enterprise Office. </a:t>
            </a:r>
          </a:p>
          <a:p>
            <a:pPr algn="just" fontAlgn="base"/>
            <a:endParaRPr lang="en-IE" sz="1100" i="0" dirty="0">
              <a:effectLst/>
              <a:latin typeface="Ubuntu"/>
            </a:endParaRPr>
          </a:p>
        </p:txBody>
      </p:sp>
      <p:sp>
        <p:nvSpPr>
          <p:cNvPr id="20" name="TextBox 19">
            <a:extLst>
              <a:ext uri="{FF2B5EF4-FFF2-40B4-BE49-F238E27FC236}">
                <a16:creationId xmlns:a16="http://schemas.microsoft.com/office/drawing/2014/main" id="{87AEA770-B7C8-4EDB-81FC-F3A6DE3620A3}"/>
              </a:ext>
            </a:extLst>
          </p:cNvPr>
          <p:cNvSpPr txBox="1"/>
          <p:nvPr/>
        </p:nvSpPr>
        <p:spPr>
          <a:xfrm rot="16200000">
            <a:off x="-1553789" y="7328410"/>
            <a:ext cx="4009788" cy="276999"/>
          </a:xfrm>
          <a:prstGeom prst="rect">
            <a:avLst/>
          </a:prstGeom>
          <a:noFill/>
        </p:spPr>
        <p:txBody>
          <a:bodyPr wrap="square" rtlCol="0">
            <a:spAutoFit/>
          </a:bodyPr>
          <a:lstStyle/>
          <a:p>
            <a:r>
              <a:rPr lang="en-GB" sz="1200" i="1" dirty="0"/>
              <a:t>Department of Enterprise, Trade and Employment</a:t>
            </a:r>
          </a:p>
        </p:txBody>
      </p:sp>
      <p:grpSp>
        <p:nvGrpSpPr>
          <p:cNvPr id="13" name="Group 12">
            <a:extLst>
              <a:ext uri="{FF2B5EF4-FFF2-40B4-BE49-F238E27FC236}">
                <a16:creationId xmlns:a16="http://schemas.microsoft.com/office/drawing/2014/main" id="{3691B1FB-CE95-4C5C-BFFD-14A353354762}"/>
              </a:ext>
            </a:extLst>
          </p:cNvPr>
          <p:cNvGrpSpPr/>
          <p:nvPr/>
        </p:nvGrpSpPr>
        <p:grpSpPr>
          <a:xfrm>
            <a:off x="910921" y="4043903"/>
            <a:ext cx="2808488" cy="5666154"/>
            <a:chOff x="7447894" y="6177170"/>
            <a:chExt cx="2664000" cy="2898589"/>
          </a:xfrm>
        </p:grpSpPr>
        <p:sp>
          <p:nvSpPr>
            <p:cNvPr id="21" name="Rectangle 20">
              <a:extLst>
                <a:ext uri="{FF2B5EF4-FFF2-40B4-BE49-F238E27FC236}">
                  <a16:creationId xmlns:a16="http://schemas.microsoft.com/office/drawing/2014/main" id="{188573A9-F57E-433C-8106-5BB548DEBDD7}"/>
                </a:ext>
              </a:extLst>
            </p:cNvPr>
            <p:cNvSpPr/>
            <p:nvPr/>
          </p:nvSpPr>
          <p:spPr>
            <a:xfrm>
              <a:off x="7447894" y="6177170"/>
              <a:ext cx="2664000" cy="289367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5" name="Rectangle 24">
              <a:extLst>
                <a:ext uri="{FF2B5EF4-FFF2-40B4-BE49-F238E27FC236}">
                  <a16:creationId xmlns:a16="http://schemas.microsoft.com/office/drawing/2014/main" id="{EE0BC31D-94D7-4359-ADBB-86F4A91CDAFD}"/>
                </a:ext>
              </a:extLst>
            </p:cNvPr>
            <p:cNvSpPr/>
            <p:nvPr/>
          </p:nvSpPr>
          <p:spPr>
            <a:xfrm>
              <a:off x="7539334" y="6227562"/>
              <a:ext cx="2470298" cy="2782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6E8E8EE8-1274-43DD-92BB-F1112DDD94D3}"/>
                </a:ext>
              </a:extLst>
            </p:cNvPr>
            <p:cNvSpPr txBox="1"/>
            <p:nvPr/>
          </p:nvSpPr>
          <p:spPr>
            <a:xfrm>
              <a:off x="7529851" y="6258603"/>
              <a:ext cx="2411896" cy="2817156"/>
            </a:xfrm>
            <a:prstGeom prst="rect">
              <a:avLst/>
            </a:prstGeom>
            <a:noFill/>
          </p:spPr>
          <p:txBody>
            <a:bodyPr wrap="square" rtlCol="0">
              <a:spAutoFit/>
            </a:bodyPr>
            <a:lstStyle/>
            <a:p>
              <a:pPr algn="just"/>
              <a:r>
                <a:rPr lang="en-IE" sz="1100" i="1" dirty="0"/>
                <a:t>“This Scheme will help small businesses not eligible for our other schemes with their fixed costs. Both SMEs and our microenterprises, those with fewer than 10 employees, can apply for a grant of €4,000 or €1,000 depending on the size of the business. </a:t>
              </a:r>
            </a:p>
            <a:p>
              <a:pPr algn="just"/>
              <a:endParaRPr lang="en-IE" sz="1100" i="1" dirty="0"/>
            </a:p>
            <a:p>
              <a:pPr algn="just"/>
              <a:r>
                <a:rPr lang="en-IE" sz="1100" i="1" dirty="0"/>
                <a:t>“We extended the eligibility recently to include those businesses that are operating from non-rateable premises such as a home office or hot-desk. Our aim throughout the pandemic, has been to include as many businesses as possible with all the Government funding schemes that are in place. </a:t>
              </a:r>
            </a:p>
            <a:p>
              <a:pPr algn="just"/>
              <a:endParaRPr lang="en-IE" sz="1100" i="1" dirty="0"/>
            </a:p>
            <a:p>
              <a:pPr algn="just"/>
              <a:r>
                <a:rPr lang="en-IE" sz="1100" i="1" dirty="0"/>
                <a:t>“Interested businesses can apply from today through their Local Enterprise Office (LEO) or Local Authority and I’d encourage them to do so. I know it’s a modest enough grant but it will make a big difference in helping with utility, IT, legal and accountancy bills and the other fixed costs incurred by a business.</a:t>
              </a:r>
            </a:p>
            <a:p>
              <a:pPr algn="just"/>
              <a:endParaRPr lang="en-IE" sz="1100" i="1" dirty="0"/>
            </a:p>
            <a:p>
              <a:pPr algn="just"/>
              <a:r>
                <a:rPr lang="en-IE" sz="1100" i="1" dirty="0"/>
                <a:t>“My message to those running businesses today is that the Government will continue to help you as you get back on your feet. Brighter days are ahead.”</a:t>
              </a:r>
            </a:p>
            <a:p>
              <a:pPr algn="just"/>
              <a:r>
                <a:rPr lang="en-IE" sz="1100" i="1" dirty="0"/>
                <a:t>- Leo Varadkar</a:t>
              </a:r>
            </a:p>
          </p:txBody>
        </p:sp>
      </p:grpSp>
      <p:sp>
        <p:nvSpPr>
          <p:cNvPr id="36" name="TextBox 35">
            <a:extLst>
              <a:ext uri="{FF2B5EF4-FFF2-40B4-BE49-F238E27FC236}">
                <a16:creationId xmlns:a16="http://schemas.microsoft.com/office/drawing/2014/main" id="{24E23DCB-CB9D-4188-BCB9-15EAC669F144}"/>
              </a:ext>
            </a:extLst>
          </p:cNvPr>
          <p:cNvSpPr txBox="1"/>
          <p:nvPr/>
        </p:nvSpPr>
        <p:spPr>
          <a:xfrm>
            <a:off x="3761152" y="1832934"/>
            <a:ext cx="2809102" cy="5170646"/>
          </a:xfrm>
          <a:prstGeom prst="rect">
            <a:avLst/>
          </a:prstGeom>
          <a:noFill/>
        </p:spPr>
        <p:txBody>
          <a:bodyPr wrap="square" rtlCol="0">
            <a:spAutoFit/>
          </a:bodyPr>
          <a:lstStyle/>
          <a:p>
            <a:pPr algn="just" fontAlgn="base"/>
            <a:endParaRPr lang="en-IE" sz="1100" dirty="0">
              <a:latin typeface="inherit"/>
            </a:endParaRPr>
          </a:p>
          <a:p>
            <a:pPr algn="just" fontAlgn="base"/>
            <a:r>
              <a:rPr lang="en-IE" sz="1100" i="0" dirty="0">
                <a:effectLst/>
                <a:latin typeface="inherit"/>
              </a:rPr>
              <a:t>The Small Business Assistance Scheme for COVID (SBASC) is for businesses which are not eligible for CRSS or other sector specific grants, that are down 75% or more of turnover. </a:t>
            </a:r>
          </a:p>
          <a:p>
            <a:pPr algn="just" fontAlgn="base"/>
            <a:endParaRPr lang="en-IE" sz="1100" i="0" dirty="0">
              <a:effectLst/>
              <a:latin typeface="inherit"/>
            </a:endParaRPr>
          </a:p>
          <a:p>
            <a:pPr algn="just" fontAlgn="base"/>
            <a:r>
              <a:rPr lang="en-IE" sz="1100" i="0" dirty="0">
                <a:effectLst/>
                <a:latin typeface="inherit"/>
              </a:rPr>
              <a:t>Those who applied under Phase 1 are still eligible to apply for a second payment of €4,000 or €1,000 if they continue to meet the criteria. Interested businesses should contact their Local Authority or LEO. Closing date for Phase 2 applications is the 21st of July. </a:t>
            </a:r>
          </a:p>
          <a:p>
            <a:pPr algn="just" fontAlgn="base"/>
            <a:endParaRPr lang="en-IE" sz="1100" i="0" dirty="0">
              <a:effectLst/>
              <a:latin typeface="inherit"/>
            </a:endParaRPr>
          </a:p>
          <a:p>
            <a:pPr algn="just" fontAlgn="base"/>
            <a:r>
              <a:rPr lang="en-IE" sz="1100" i="0" dirty="0">
                <a:effectLst/>
                <a:latin typeface="inherit"/>
              </a:rPr>
              <a:t>Businesses in receipt of the Employment Wage Subsidy can apply for and receive this grant without it affecting their claim.  It is a grant, not a loan or tax credit and is not re-payable. </a:t>
            </a:r>
          </a:p>
          <a:p>
            <a:pPr algn="just" fontAlgn="base"/>
            <a:endParaRPr lang="en-IE" sz="1100" i="0" dirty="0">
              <a:effectLst/>
              <a:latin typeface="inherit"/>
            </a:endParaRPr>
          </a:p>
          <a:p>
            <a:pPr algn="just" fontAlgn="base"/>
            <a:r>
              <a:rPr lang="en-IE" sz="1100" i="0" dirty="0">
                <a:effectLst/>
                <a:latin typeface="inherit"/>
              </a:rPr>
              <a:t>These schemes are in addition to the comprehensive package the Government has put in place to help businesses and workers during the pandemic, including the Employment Wage Subsidy Scheme (EWSS), the Pandemic Unemployment Payment (PUP), the Covid Restrictions Support Scheme (CRSS), low-cost loans, the deferral and warehousing of tax liabilities and the waiver of commercial rates.</a:t>
            </a:r>
          </a:p>
        </p:txBody>
      </p:sp>
      <p:sp>
        <p:nvSpPr>
          <p:cNvPr id="37" name="TextBox 36">
            <a:extLst>
              <a:ext uri="{FF2B5EF4-FFF2-40B4-BE49-F238E27FC236}">
                <a16:creationId xmlns:a16="http://schemas.microsoft.com/office/drawing/2014/main" id="{7EDE6BE6-08A3-470C-B67E-D01F1FACC96C}"/>
              </a:ext>
            </a:extLst>
          </p:cNvPr>
          <p:cNvSpPr txBox="1"/>
          <p:nvPr/>
        </p:nvSpPr>
        <p:spPr>
          <a:xfrm>
            <a:off x="3741150" y="1021508"/>
            <a:ext cx="2809102" cy="938719"/>
          </a:xfrm>
          <a:prstGeom prst="rect">
            <a:avLst/>
          </a:prstGeom>
          <a:noFill/>
        </p:spPr>
        <p:txBody>
          <a:bodyPr wrap="square" rtlCol="0">
            <a:spAutoFit/>
          </a:bodyPr>
          <a:lstStyle/>
          <a:p>
            <a:pPr algn="just" fontAlgn="base"/>
            <a:endParaRPr lang="en-IE" sz="1100" i="0" dirty="0">
              <a:effectLst/>
              <a:latin typeface="Ubuntu"/>
            </a:endParaRPr>
          </a:p>
          <a:p>
            <a:pPr algn="just" fontAlgn="base"/>
            <a:r>
              <a:rPr lang="en-IE" sz="1100" i="0" dirty="0">
                <a:effectLst/>
                <a:latin typeface="Ubuntu"/>
              </a:rPr>
              <a:t>Following on from a recent Government decision, businesses operating from non-rateable premises, such as a home office or hot-desk are also eligible to apply. </a:t>
            </a:r>
          </a:p>
        </p:txBody>
      </p:sp>
      <p:sp>
        <p:nvSpPr>
          <p:cNvPr id="38" name="TextBox 37">
            <a:extLst>
              <a:ext uri="{FF2B5EF4-FFF2-40B4-BE49-F238E27FC236}">
                <a16:creationId xmlns:a16="http://schemas.microsoft.com/office/drawing/2014/main" id="{0BB21276-62EB-425D-A4C3-38F919040D31}"/>
              </a:ext>
            </a:extLst>
          </p:cNvPr>
          <p:cNvSpPr txBox="1"/>
          <p:nvPr/>
        </p:nvSpPr>
        <p:spPr>
          <a:xfrm>
            <a:off x="3785253" y="6844530"/>
            <a:ext cx="2809102" cy="2092881"/>
          </a:xfrm>
          <a:prstGeom prst="rect">
            <a:avLst/>
          </a:prstGeom>
          <a:noFill/>
        </p:spPr>
        <p:txBody>
          <a:bodyPr wrap="square" rtlCol="0">
            <a:spAutoFit/>
          </a:bodyPr>
          <a:lstStyle/>
          <a:p>
            <a:pPr algn="just"/>
            <a:endParaRPr lang="en-GB" sz="1100" dirty="0"/>
          </a:p>
          <a:p>
            <a:pPr algn="just"/>
            <a:r>
              <a:rPr lang="en-GB" sz="1100" dirty="0"/>
              <a:t>As we find out more information on this scheme, we will keep you updated.</a:t>
            </a:r>
            <a:endParaRPr lang="en-IE" sz="1100" dirty="0"/>
          </a:p>
          <a:p>
            <a:pPr algn="just"/>
            <a:endParaRPr lang="en-GB" sz="1100" dirty="0"/>
          </a:p>
          <a:p>
            <a:pPr algn="just"/>
            <a:r>
              <a:rPr lang="en-GB" sz="1100" dirty="0"/>
              <a:t>If you have any questions in relation to these announcements and how it will effect you and your business, don’t hesitate to contact us. </a:t>
            </a:r>
          </a:p>
          <a:p>
            <a:pPr algn="just"/>
            <a:r>
              <a:rPr lang="en-GB" sz="1100" dirty="0"/>
              <a:t>Regards</a:t>
            </a:r>
          </a:p>
          <a:p>
            <a:pPr algn="just"/>
            <a:r>
              <a:rPr lang="en-GB" sz="1100" dirty="0"/>
              <a:t> </a:t>
            </a:r>
          </a:p>
          <a:p>
            <a:pPr algn="just"/>
            <a:r>
              <a:rPr lang="en-GB" sz="2000" dirty="0">
                <a:latin typeface="Brush Script MT" panose="03060802040406070304" pitchFamily="66" charset="0"/>
              </a:rPr>
              <a:t>Kieran Horgan</a:t>
            </a:r>
          </a:p>
          <a:p>
            <a:pPr algn="just"/>
            <a:endParaRPr lang="en-GB" sz="1100" dirty="0"/>
          </a:p>
        </p:txBody>
      </p:sp>
    </p:spTree>
    <p:extLst>
      <p:ext uri="{BB962C8B-B14F-4D97-AF65-F5344CB8AC3E}">
        <p14:creationId xmlns:p14="http://schemas.microsoft.com/office/powerpoint/2010/main" val="83339664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511</TotalTime>
  <Words>586</Words>
  <Application>Microsoft Office PowerPoint</Application>
  <PresentationFormat>A4 Paper (210x297 mm)</PresentationFormat>
  <Paragraphs>32</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Brush Script MT</vt:lpstr>
      <vt:lpstr>Calibri</vt:lpstr>
      <vt:lpstr>Calibri Light</vt:lpstr>
      <vt:lpstr>inherit</vt:lpstr>
      <vt:lpstr>Ubuntu</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Maresa Connolly</dc:creator>
  <cp:lastModifiedBy>Maresa Connolly</cp:lastModifiedBy>
  <cp:revision>40</cp:revision>
  <cp:lastPrinted>2021-06-02T10:30:19Z</cp:lastPrinted>
  <dcterms:created xsi:type="dcterms:W3CDTF">2020-07-27T06:56:53Z</dcterms:created>
  <dcterms:modified xsi:type="dcterms:W3CDTF">2021-06-10T07:50:45Z</dcterms:modified>
</cp:coreProperties>
</file>