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2370" y="114"/>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9573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0629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1316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74291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CAAE-F3D5-4364-AA5B-303112BD3B3D}"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8495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FCAAE-F3D5-4364-AA5B-303112BD3B3D}"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460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FCAAE-F3D5-4364-AA5B-303112BD3B3D}" type="datetimeFigureOut">
              <a:rPr lang="en-GB" smtClean="0"/>
              <a:t>03/03/2021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1836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FCAAE-F3D5-4364-AA5B-303112BD3B3D}" type="datetimeFigureOut">
              <a:rPr lang="en-GB" smtClean="0"/>
              <a:t>03/03/2021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0325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CAAE-F3D5-4364-AA5B-303112BD3B3D}" type="datetimeFigureOut">
              <a:rPr lang="en-GB" smtClean="0"/>
              <a:t>03/03/2021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014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41720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03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8FCAAE-F3D5-4364-AA5B-303112BD3B3D}" type="datetimeFigureOut">
              <a:rPr lang="en-GB" smtClean="0"/>
              <a:t>03/03/2021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663B58-B80A-4B2C-84B1-17D5B8F4C8DE}" type="slidenum">
              <a:rPr lang="en-GB" smtClean="0"/>
              <a:t>‹#›</a:t>
            </a:fld>
            <a:endParaRPr lang="en-GB"/>
          </a:p>
        </p:txBody>
      </p:sp>
    </p:spTree>
    <p:extLst>
      <p:ext uri="{BB962C8B-B14F-4D97-AF65-F5344CB8AC3E}">
        <p14:creationId xmlns:p14="http://schemas.microsoft.com/office/powerpoint/2010/main" val="286143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15</a:t>
            </a:r>
            <a:r>
              <a:rPr lang="en-GB" sz="1200" baseline="30000" dirty="0"/>
              <a:t>th</a:t>
            </a:r>
            <a:r>
              <a:rPr lang="en-GB" sz="1200" dirty="0"/>
              <a:t> March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1743456" y="751338"/>
            <a:ext cx="4213179" cy="307777"/>
          </a:xfrm>
          <a:prstGeom prst="rect">
            <a:avLst/>
          </a:prstGeom>
          <a:noFill/>
        </p:spPr>
        <p:txBody>
          <a:bodyPr wrap="square" rtlCol="0">
            <a:spAutoFit/>
          </a:bodyPr>
          <a:lstStyle/>
          <a:p>
            <a:pPr algn="ctr"/>
            <a:r>
              <a:rPr lang="en-GB" sz="1400" b="1" dirty="0"/>
              <a:t>Local Property Tax Annual or Single Payment Deadline </a:t>
            </a:r>
            <a:endParaRPr lang="en-GB" sz="1400" dirty="0"/>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5" name="TextBox 24">
            <a:extLst>
              <a:ext uri="{FF2B5EF4-FFF2-40B4-BE49-F238E27FC236}">
                <a16:creationId xmlns:a16="http://schemas.microsoft.com/office/drawing/2014/main" id="{7DFDA6EF-491D-4AEA-A827-D3778A7E4BE5}"/>
              </a:ext>
            </a:extLst>
          </p:cNvPr>
          <p:cNvSpPr txBox="1"/>
          <p:nvPr/>
        </p:nvSpPr>
        <p:spPr>
          <a:xfrm>
            <a:off x="905540" y="1282271"/>
            <a:ext cx="2809102" cy="2462213"/>
          </a:xfrm>
          <a:prstGeom prst="rect">
            <a:avLst/>
          </a:prstGeom>
          <a:noFill/>
        </p:spPr>
        <p:txBody>
          <a:bodyPr wrap="square" rtlCol="0">
            <a:spAutoFit/>
          </a:bodyPr>
          <a:lstStyle/>
          <a:p>
            <a:pPr algn="just" fontAlgn="base"/>
            <a:r>
              <a:rPr lang="en-IE" sz="1100" i="0" dirty="0">
                <a:effectLst/>
              </a:rPr>
              <a:t>Just a reminder; If you are the liable person for a residential property on 1 November 2020 you must pay Local Property Tax (LPT) for 2021.  the 22</a:t>
            </a:r>
            <a:r>
              <a:rPr lang="en-IE" sz="1100" i="0" baseline="30000" dirty="0">
                <a:effectLst/>
              </a:rPr>
              <a:t>nd</a:t>
            </a:r>
            <a:r>
              <a:rPr lang="en-IE" sz="1100" i="0" dirty="0">
                <a:effectLst/>
              </a:rPr>
              <a:t> March is the date for the Annual or Single Debit instructions.  You should receive a letter from Revenue this month.</a:t>
            </a:r>
          </a:p>
          <a:p>
            <a:pPr algn="just" fontAlgn="base"/>
            <a:endParaRPr lang="en-IE" sz="1100" i="0" dirty="0">
              <a:effectLst/>
            </a:endParaRPr>
          </a:p>
          <a:p>
            <a:pPr algn="just" fontAlgn="base"/>
            <a:r>
              <a:rPr lang="en-IE" sz="1100" b="1" i="0" dirty="0">
                <a:effectLst/>
              </a:rPr>
              <a:t>Exemption</a:t>
            </a:r>
          </a:p>
          <a:p>
            <a:pPr algn="just" fontAlgn="base"/>
            <a:r>
              <a:rPr lang="en-IE" sz="1100" i="0" dirty="0">
                <a:effectLst/>
              </a:rPr>
              <a:t>If your property was exempt from LPT for 2020 the exemption will be carried forward to 2021. You must ensure that the criteria for the exemption have been met as Revenue may verify the exemption at a later date.</a:t>
            </a:r>
          </a:p>
        </p:txBody>
      </p:sp>
      <p:sp>
        <p:nvSpPr>
          <p:cNvPr id="36" name="TextBox 35">
            <a:extLst>
              <a:ext uri="{FF2B5EF4-FFF2-40B4-BE49-F238E27FC236}">
                <a16:creationId xmlns:a16="http://schemas.microsoft.com/office/drawing/2014/main" id="{E48467F8-4017-45B4-934B-E33B6EF319E8}"/>
              </a:ext>
            </a:extLst>
          </p:cNvPr>
          <p:cNvSpPr txBox="1"/>
          <p:nvPr/>
        </p:nvSpPr>
        <p:spPr>
          <a:xfrm>
            <a:off x="3837576" y="7925392"/>
            <a:ext cx="2809102" cy="1031051"/>
          </a:xfrm>
          <a:prstGeom prst="rect">
            <a:avLst/>
          </a:prstGeom>
          <a:noFill/>
        </p:spPr>
        <p:txBody>
          <a:bodyPr wrap="square" rtlCol="0">
            <a:spAutoFit/>
          </a:bodyPr>
          <a:lstStyle/>
          <a:p>
            <a:pPr algn="just" fontAlgn="base"/>
            <a:endParaRPr lang="en-IE" sz="1100" b="0" i="0" dirty="0">
              <a:effectLst/>
              <a:latin typeface="Ubuntu"/>
            </a:endParaRPr>
          </a:p>
          <a:p>
            <a:pPr algn="just" fontAlgn="base"/>
            <a:r>
              <a:rPr lang="en-IE" sz="1100" b="0" i="0" dirty="0">
                <a:effectLst/>
                <a:latin typeface="Ubuntu"/>
              </a:rPr>
              <a:t>Stay safe, stay well.</a:t>
            </a:r>
          </a:p>
          <a:p>
            <a:pPr algn="just" fontAlgn="base"/>
            <a:endParaRPr lang="en-IE" sz="1100" dirty="0">
              <a:latin typeface="Ubuntu"/>
            </a:endParaRPr>
          </a:p>
          <a:p>
            <a:pPr algn="just" fontAlgn="base"/>
            <a:r>
              <a:rPr lang="en-IE" sz="2800" b="0" i="0" dirty="0">
                <a:effectLst/>
                <a:latin typeface="Brush Script MT" panose="03060802040406070304" pitchFamily="66" charset="0"/>
              </a:rPr>
              <a:t>Kieran</a:t>
            </a:r>
          </a:p>
        </p:txBody>
      </p:sp>
      <p:sp>
        <p:nvSpPr>
          <p:cNvPr id="31" name="TextBox 30">
            <a:extLst>
              <a:ext uri="{FF2B5EF4-FFF2-40B4-BE49-F238E27FC236}">
                <a16:creationId xmlns:a16="http://schemas.microsoft.com/office/drawing/2014/main" id="{A69B9590-E777-4590-AA0C-5C48F864D690}"/>
              </a:ext>
            </a:extLst>
          </p:cNvPr>
          <p:cNvSpPr txBox="1"/>
          <p:nvPr/>
        </p:nvSpPr>
        <p:spPr>
          <a:xfrm>
            <a:off x="3843812" y="7390463"/>
            <a:ext cx="2809102" cy="430887"/>
          </a:xfrm>
          <a:prstGeom prst="rect">
            <a:avLst/>
          </a:prstGeom>
          <a:noFill/>
        </p:spPr>
        <p:txBody>
          <a:bodyPr wrap="square" rtlCol="0">
            <a:spAutoFit/>
          </a:bodyPr>
          <a:lstStyle/>
          <a:p>
            <a:pPr algn="just" fontAlgn="base"/>
            <a:r>
              <a:rPr lang="en-IE" sz="1100" dirty="0"/>
              <a:t>Let us know if we can help with any of your Revenue queries.</a:t>
            </a:r>
            <a:endParaRPr lang="en-IE" sz="1100" i="1" dirty="0"/>
          </a:p>
        </p:txBody>
      </p:sp>
      <p:sp>
        <p:nvSpPr>
          <p:cNvPr id="34" name="TextBox 33">
            <a:extLst>
              <a:ext uri="{FF2B5EF4-FFF2-40B4-BE49-F238E27FC236}">
                <a16:creationId xmlns:a16="http://schemas.microsoft.com/office/drawing/2014/main" id="{A1E48969-7667-41E9-ABC6-DC384BB653C1}"/>
              </a:ext>
            </a:extLst>
          </p:cNvPr>
          <p:cNvSpPr txBox="1"/>
          <p:nvPr/>
        </p:nvSpPr>
        <p:spPr>
          <a:xfrm>
            <a:off x="896112" y="5201999"/>
            <a:ext cx="2883408" cy="3308598"/>
          </a:xfrm>
          <a:prstGeom prst="rect">
            <a:avLst/>
          </a:prstGeom>
          <a:noFill/>
        </p:spPr>
        <p:txBody>
          <a:bodyPr wrap="square" rtlCol="0">
            <a:spAutoFit/>
          </a:bodyPr>
          <a:lstStyle/>
          <a:p>
            <a:pPr algn="just" fontAlgn="base"/>
            <a:r>
              <a:rPr lang="en-IE" sz="1100" i="0" dirty="0">
                <a:effectLst/>
              </a:rPr>
              <a:t>LPT payment reminders would have been issued in October/November 2020 if </a:t>
            </a:r>
          </a:p>
          <a:p>
            <a:pPr algn="just" fontAlgn="base"/>
            <a:r>
              <a:rPr lang="en-IE" sz="1100" dirty="0"/>
              <a:t>• you paid your LPT for 2020 using a one-off payment, or</a:t>
            </a:r>
          </a:p>
          <a:p>
            <a:pPr algn="just" fontAlgn="base"/>
            <a:r>
              <a:rPr lang="en-IE" sz="1100" dirty="0"/>
              <a:t>• your local authority changed the LPT rate for 2021.</a:t>
            </a:r>
          </a:p>
          <a:p>
            <a:pPr algn="just" fontAlgn="base"/>
            <a:endParaRPr lang="en-IE" sz="1100" dirty="0"/>
          </a:p>
          <a:p>
            <a:pPr algn="just" fontAlgn="base"/>
            <a:r>
              <a:rPr lang="en-IE" sz="1100" i="0" dirty="0">
                <a:effectLst/>
              </a:rPr>
              <a:t>You will receive a letter at a later date if your payment method is direct debit or annual debit carried forward from 2020:</a:t>
            </a:r>
          </a:p>
          <a:p>
            <a:pPr algn="just" fontAlgn="base"/>
            <a:r>
              <a:rPr lang="en-IE" sz="1100" i="0" dirty="0">
                <a:effectLst/>
              </a:rPr>
              <a:t>• the direct debit letter will issue in December 2020</a:t>
            </a:r>
          </a:p>
          <a:p>
            <a:pPr algn="just" fontAlgn="base"/>
            <a:r>
              <a:rPr lang="en-IE" sz="1100" i="0" dirty="0">
                <a:effectLst/>
              </a:rPr>
              <a:t>• the annual debit letter will issue in March 2021.</a:t>
            </a:r>
          </a:p>
          <a:p>
            <a:pPr algn="just" fontAlgn="base"/>
            <a:endParaRPr lang="en-IE" sz="1100" dirty="0"/>
          </a:p>
          <a:p>
            <a:pPr algn="just" fontAlgn="base"/>
            <a:r>
              <a:rPr lang="en-IE" sz="1100" i="0" dirty="0">
                <a:effectLst/>
              </a:rPr>
              <a:t>If your LPT is deducted at source, you will only receive a letter if your local authority rate changes.</a:t>
            </a:r>
          </a:p>
          <a:p>
            <a:pPr algn="just" fontAlgn="base"/>
            <a:endParaRPr lang="en-IE" sz="1100" i="0" dirty="0">
              <a:effectLst/>
            </a:endParaRPr>
          </a:p>
        </p:txBody>
      </p:sp>
      <p:grpSp>
        <p:nvGrpSpPr>
          <p:cNvPr id="17" name="Group 16">
            <a:extLst>
              <a:ext uri="{FF2B5EF4-FFF2-40B4-BE49-F238E27FC236}">
                <a16:creationId xmlns:a16="http://schemas.microsoft.com/office/drawing/2014/main" id="{02B7D952-612C-4B1F-BFC2-935829DC0174}"/>
              </a:ext>
            </a:extLst>
          </p:cNvPr>
          <p:cNvGrpSpPr/>
          <p:nvPr/>
        </p:nvGrpSpPr>
        <p:grpSpPr>
          <a:xfrm>
            <a:off x="3968496" y="1382510"/>
            <a:ext cx="2438400" cy="2701810"/>
            <a:chOff x="-4053840" y="6612878"/>
            <a:chExt cx="2438400" cy="2701810"/>
          </a:xfrm>
        </p:grpSpPr>
        <p:grpSp>
          <p:nvGrpSpPr>
            <p:cNvPr id="40" name="Group 39">
              <a:extLst>
                <a:ext uri="{FF2B5EF4-FFF2-40B4-BE49-F238E27FC236}">
                  <a16:creationId xmlns:a16="http://schemas.microsoft.com/office/drawing/2014/main" id="{6C5F98E0-671C-4311-959D-746A2A1DEB39}"/>
                </a:ext>
              </a:extLst>
            </p:cNvPr>
            <p:cNvGrpSpPr/>
            <p:nvPr/>
          </p:nvGrpSpPr>
          <p:grpSpPr>
            <a:xfrm>
              <a:off x="-4053840" y="6612878"/>
              <a:ext cx="2438400" cy="2701810"/>
              <a:chOff x="1172310" y="6925180"/>
              <a:chExt cx="1453660" cy="1398205"/>
            </a:xfrm>
          </p:grpSpPr>
          <p:sp>
            <p:nvSpPr>
              <p:cNvPr id="41" name="Rectangle 40">
                <a:extLst>
                  <a:ext uri="{FF2B5EF4-FFF2-40B4-BE49-F238E27FC236}">
                    <a16:creationId xmlns:a16="http://schemas.microsoft.com/office/drawing/2014/main" id="{63BAA2C4-6414-464A-B90B-40A6341DB7B2}"/>
                  </a:ext>
                </a:extLst>
              </p:cNvPr>
              <p:cNvSpPr/>
              <p:nvPr/>
            </p:nvSpPr>
            <p:spPr>
              <a:xfrm>
                <a:off x="1172310" y="6925180"/>
                <a:ext cx="1453660" cy="13982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B9B5181-4632-4E16-9BB3-F4FE828AA40F}"/>
                  </a:ext>
                </a:extLst>
              </p:cNvPr>
              <p:cNvSpPr/>
              <p:nvPr/>
            </p:nvSpPr>
            <p:spPr>
              <a:xfrm>
                <a:off x="1191954" y="6988820"/>
                <a:ext cx="1405953" cy="1295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19099567-DC3A-4B5C-97D0-3DD8E2786597}"/>
                </a:ext>
              </a:extLst>
            </p:cNvPr>
            <p:cNvSpPr txBox="1"/>
            <p:nvPr/>
          </p:nvSpPr>
          <p:spPr>
            <a:xfrm>
              <a:off x="-3998976" y="6729984"/>
              <a:ext cx="2340864" cy="2431435"/>
            </a:xfrm>
            <a:prstGeom prst="rect">
              <a:avLst/>
            </a:prstGeom>
            <a:noFill/>
          </p:spPr>
          <p:txBody>
            <a:bodyPr wrap="square" rtlCol="0">
              <a:spAutoFit/>
            </a:bodyPr>
            <a:lstStyle/>
            <a:p>
              <a:pPr algn="just"/>
              <a:r>
                <a:rPr lang="en-IE" sz="1100" i="1" dirty="0"/>
                <a:t>• </a:t>
              </a:r>
              <a:r>
                <a:rPr lang="en-IE" sz="1100" b="1" i="1" dirty="0"/>
                <a:t>11 January 2021</a:t>
              </a:r>
              <a:r>
                <a:rPr lang="en-IE" sz="1100" i="1" dirty="0"/>
                <a:t>: Latest date for paying in full by cash, cheque, credit card or debit card.</a:t>
              </a:r>
            </a:p>
            <a:p>
              <a:pPr algn="just"/>
              <a:r>
                <a:rPr lang="en-IE" sz="1100" i="1" dirty="0"/>
                <a:t>• </a:t>
              </a:r>
              <a:r>
                <a:rPr lang="en-IE" sz="1100" b="1" i="1" dirty="0"/>
                <a:t>January 2021</a:t>
              </a:r>
              <a:r>
                <a:rPr lang="en-IE" sz="1100" i="1" dirty="0"/>
                <a:t>: Phased payments by deduction at source and regular cash. Payments through a payment service provider commence in January.</a:t>
              </a:r>
            </a:p>
            <a:p>
              <a:pPr algn="just"/>
              <a:r>
                <a:rPr lang="en-IE" sz="1100" i="1" dirty="0"/>
                <a:t>• </a:t>
              </a:r>
              <a:r>
                <a:rPr lang="en-IE" sz="1100" b="1" i="1" dirty="0"/>
                <a:t>15 January 2021</a:t>
              </a:r>
              <a:r>
                <a:rPr lang="en-IE" sz="1100" i="1" dirty="0"/>
                <a:t>: Monthly direct debit payments commence in January and continue on 15th each month.</a:t>
              </a:r>
            </a:p>
            <a:p>
              <a:pPr algn="just"/>
              <a:r>
                <a:rPr lang="en-IE" sz="1400" dirty="0"/>
                <a:t>• </a:t>
              </a:r>
              <a:r>
                <a:rPr lang="en-IE" sz="1400" b="1" dirty="0"/>
                <a:t>22 March 2021: Deduction date for Annual or Single Debit Instructions.</a:t>
              </a:r>
            </a:p>
          </p:txBody>
        </p:sp>
      </p:grpSp>
      <p:grpSp>
        <p:nvGrpSpPr>
          <p:cNvPr id="15" name="Group 14">
            <a:extLst>
              <a:ext uri="{FF2B5EF4-FFF2-40B4-BE49-F238E27FC236}">
                <a16:creationId xmlns:a16="http://schemas.microsoft.com/office/drawing/2014/main" id="{5CFC6BCD-2F45-42CB-8BE7-0A9E9DD551B7}"/>
              </a:ext>
            </a:extLst>
          </p:cNvPr>
          <p:cNvGrpSpPr/>
          <p:nvPr/>
        </p:nvGrpSpPr>
        <p:grpSpPr>
          <a:xfrm>
            <a:off x="932688" y="8338046"/>
            <a:ext cx="2767584" cy="1171714"/>
            <a:chOff x="-5193792" y="4143998"/>
            <a:chExt cx="2438400" cy="1318018"/>
          </a:xfrm>
        </p:grpSpPr>
        <p:grpSp>
          <p:nvGrpSpPr>
            <p:cNvPr id="23" name="Group 22">
              <a:extLst>
                <a:ext uri="{FF2B5EF4-FFF2-40B4-BE49-F238E27FC236}">
                  <a16:creationId xmlns:a16="http://schemas.microsoft.com/office/drawing/2014/main" id="{955B77D4-12CC-4F9F-A174-2F65F0B68EA6}"/>
                </a:ext>
              </a:extLst>
            </p:cNvPr>
            <p:cNvGrpSpPr/>
            <p:nvPr/>
          </p:nvGrpSpPr>
          <p:grpSpPr>
            <a:xfrm>
              <a:off x="-5193792" y="4143998"/>
              <a:ext cx="2438400" cy="1318018"/>
              <a:chOff x="1172310" y="6925180"/>
              <a:chExt cx="1453660" cy="1398205"/>
            </a:xfrm>
          </p:grpSpPr>
          <p:sp>
            <p:nvSpPr>
              <p:cNvPr id="24" name="Rectangle 23">
                <a:extLst>
                  <a:ext uri="{FF2B5EF4-FFF2-40B4-BE49-F238E27FC236}">
                    <a16:creationId xmlns:a16="http://schemas.microsoft.com/office/drawing/2014/main" id="{986C227F-323E-4CBC-A1BE-F87C61210FF3}"/>
                  </a:ext>
                </a:extLst>
              </p:cNvPr>
              <p:cNvSpPr/>
              <p:nvPr/>
            </p:nvSpPr>
            <p:spPr>
              <a:xfrm>
                <a:off x="1172310" y="6925180"/>
                <a:ext cx="1453660" cy="13982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DE8793A-99E8-4664-99CA-80421E49B261}"/>
                  </a:ext>
                </a:extLst>
              </p:cNvPr>
              <p:cNvSpPr/>
              <p:nvPr/>
            </p:nvSpPr>
            <p:spPr>
              <a:xfrm>
                <a:off x="1191954" y="6988820"/>
                <a:ext cx="1405953" cy="128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C85F2999-2ACC-4D9F-9298-66A51ACB8B73}"/>
                </a:ext>
              </a:extLst>
            </p:cNvPr>
            <p:cNvSpPr txBox="1"/>
            <p:nvPr/>
          </p:nvSpPr>
          <p:spPr>
            <a:xfrm>
              <a:off x="-5159980" y="4226639"/>
              <a:ext cx="2282668" cy="1107996"/>
            </a:xfrm>
            <a:prstGeom prst="rect">
              <a:avLst/>
            </a:prstGeom>
            <a:noFill/>
          </p:spPr>
          <p:txBody>
            <a:bodyPr wrap="square" rtlCol="0">
              <a:spAutoFit/>
            </a:bodyPr>
            <a:lstStyle/>
            <a:p>
              <a:pPr algn="just" fontAlgn="base"/>
              <a:r>
                <a:rPr lang="en-IE" sz="1100" b="1" dirty="0"/>
                <a:t>Important</a:t>
              </a:r>
              <a:r>
                <a:rPr lang="en-IE" sz="1100" dirty="0"/>
                <a:t>:  </a:t>
              </a:r>
              <a:r>
                <a:rPr lang="en-IE" sz="1100" i="0" dirty="0">
                  <a:effectLst/>
                </a:rPr>
                <a:t>If you, as an owner, sell your residential property after 1 November 2020, you will be liable to pay LPT on the property for 2021, even if it is sold before the end of 2020.</a:t>
              </a:r>
            </a:p>
          </p:txBody>
        </p:sp>
      </p:grpSp>
      <p:sp>
        <p:nvSpPr>
          <p:cNvPr id="44" name="TextBox 43">
            <a:extLst>
              <a:ext uri="{FF2B5EF4-FFF2-40B4-BE49-F238E27FC236}">
                <a16:creationId xmlns:a16="http://schemas.microsoft.com/office/drawing/2014/main" id="{FB8196F3-94F3-4D40-93B1-D421370086DA}"/>
              </a:ext>
            </a:extLst>
          </p:cNvPr>
          <p:cNvSpPr txBox="1"/>
          <p:nvPr/>
        </p:nvSpPr>
        <p:spPr>
          <a:xfrm>
            <a:off x="3852672" y="4244927"/>
            <a:ext cx="2755392" cy="3139321"/>
          </a:xfrm>
          <a:prstGeom prst="rect">
            <a:avLst/>
          </a:prstGeom>
          <a:noFill/>
        </p:spPr>
        <p:txBody>
          <a:bodyPr wrap="square" rtlCol="0">
            <a:spAutoFit/>
          </a:bodyPr>
          <a:lstStyle/>
          <a:p>
            <a:pPr algn="just" fontAlgn="base"/>
            <a:r>
              <a:rPr lang="en-IE" sz="1100" i="0" dirty="0">
                <a:effectLst/>
              </a:rPr>
              <a:t>If you are unsure of any of your details, your 2021 Local Property Tax (LPT) record is  available online. You can verify your details, set up payment detail and make payment details by signing into LPT.revenue.ie online.</a:t>
            </a:r>
          </a:p>
          <a:p>
            <a:pPr algn="just" fontAlgn="base"/>
            <a:endParaRPr lang="en-IE" sz="1100" i="0" dirty="0">
              <a:effectLst/>
            </a:endParaRPr>
          </a:p>
          <a:p>
            <a:pPr algn="just" fontAlgn="base"/>
            <a:r>
              <a:rPr lang="en-IE" sz="1100" i="0" dirty="0">
                <a:effectLst/>
              </a:rPr>
              <a:t>To log in you will need your:</a:t>
            </a:r>
          </a:p>
          <a:p>
            <a:pPr algn="just" fontAlgn="base"/>
            <a:r>
              <a:rPr lang="en-IE" sz="1100" i="0" dirty="0">
                <a:effectLst/>
              </a:rPr>
              <a:t>• property identification (ID) number</a:t>
            </a:r>
          </a:p>
          <a:p>
            <a:pPr algn="just" fontAlgn="base"/>
            <a:r>
              <a:rPr lang="en-IE" sz="1100" i="0" dirty="0">
                <a:effectLst/>
              </a:rPr>
              <a:t>• PIN number for accessing your LPT      account</a:t>
            </a:r>
          </a:p>
          <a:p>
            <a:pPr algn="just" fontAlgn="base"/>
            <a:r>
              <a:rPr lang="en-IE" sz="1100" i="0" dirty="0">
                <a:effectLst/>
              </a:rPr>
              <a:t>• Personal Public Service Number (PPSN) or Tax reference number.</a:t>
            </a:r>
          </a:p>
          <a:p>
            <a:pPr algn="just" fontAlgn="base"/>
            <a:r>
              <a:rPr lang="en-IE" sz="1100" dirty="0"/>
              <a:t>Your unique property ID and pin are quoted on official forms and notices.</a:t>
            </a:r>
          </a:p>
          <a:p>
            <a:pPr algn="just" fontAlgn="base"/>
            <a:r>
              <a:rPr lang="en-IE" sz="1100" i="0" dirty="0">
                <a:effectLst/>
              </a:rPr>
              <a:t>If you cannot locate your reference numbers, you can submit a request online and your request will be followed up with a postal reply.</a:t>
            </a:r>
          </a:p>
        </p:txBody>
      </p:sp>
      <p:grpSp>
        <p:nvGrpSpPr>
          <p:cNvPr id="46" name="Group 45">
            <a:extLst>
              <a:ext uri="{FF2B5EF4-FFF2-40B4-BE49-F238E27FC236}">
                <a16:creationId xmlns:a16="http://schemas.microsoft.com/office/drawing/2014/main" id="{26F9998C-9391-45CE-8FB8-CA0BCB1F613C}"/>
              </a:ext>
            </a:extLst>
          </p:cNvPr>
          <p:cNvGrpSpPr/>
          <p:nvPr/>
        </p:nvGrpSpPr>
        <p:grpSpPr>
          <a:xfrm>
            <a:off x="932688" y="3881870"/>
            <a:ext cx="2767584" cy="1171714"/>
            <a:chOff x="1172310" y="6925180"/>
            <a:chExt cx="1453660" cy="1398205"/>
          </a:xfrm>
        </p:grpSpPr>
        <p:sp>
          <p:nvSpPr>
            <p:cNvPr id="48" name="Rectangle 47">
              <a:extLst>
                <a:ext uri="{FF2B5EF4-FFF2-40B4-BE49-F238E27FC236}">
                  <a16:creationId xmlns:a16="http://schemas.microsoft.com/office/drawing/2014/main" id="{8EEBFC4A-E402-4C6E-9E00-0B251D10C4EC}"/>
                </a:ext>
              </a:extLst>
            </p:cNvPr>
            <p:cNvSpPr/>
            <p:nvPr/>
          </p:nvSpPr>
          <p:spPr>
            <a:xfrm>
              <a:off x="1172310" y="6925180"/>
              <a:ext cx="1453660" cy="13982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1B94DC55-BBCA-490A-B57A-EBCE267A295E}"/>
                </a:ext>
              </a:extLst>
            </p:cNvPr>
            <p:cNvSpPr/>
            <p:nvPr/>
          </p:nvSpPr>
          <p:spPr>
            <a:xfrm>
              <a:off x="1191954" y="6988820"/>
              <a:ext cx="1405953" cy="1283200"/>
            </a:xfrm>
            <a:prstGeom prst="rect">
              <a:avLst/>
            </a:prstGeom>
            <a:blipFill dpi="0" rotWithShape="1">
              <a:blip r:embed="rId3"/>
              <a:srcRect/>
              <a:stretch>
                <a:fillRect t="-40000" b="-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33396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1827</TotalTime>
  <Words>477</Words>
  <Application>Microsoft Office PowerPoint</Application>
  <PresentationFormat>A4 Paper (210x297 mm)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Brush Script MT</vt:lpstr>
      <vt:lpstr>Calibri</vt:lpstr>
      <vt:lpstr>Calibri Light</vt:lpstr>
      <vt:lpstr>Ubuntu</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Maresa Connolly</dc:creator>
  <cp:lastModifiedBy>Maresa Connolly</cp:lastModifiedBy>
  <cp:revision>80</cp:revision>
  <cp:lastPrinted>2020-07-27T07:19:18Z</cp:lastPrinted>
  <dcterms:created xsi:type="dcterms:W3CDTF">2020-07-27T06:56:53Z</dcterms:created>
  <dcterms:modified xsi:type="dcterms:W3CDTF">2021-03-03T16:46:34Z</dcterms:modified>
</cp:coreProperties>
</file>