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1" r:id="rId3"/>
    <p:sldId id="260"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9" d="100"/>
          <a:sy n="79" d="100"/>
        </p:scale>
        <p:origin x="2370" y="114"/>
      </p:cViewPr>
      <p:guideLst>
        <p:guide orient="horz" pos="3120"/>
        <p:guide pos="21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78FCAAE-F3D5-4364-AA5B-303112BD3B3D}" type="datetimeFigureOut">
              <a:rPr lang="en-GB" smtClean="0"/>
              <a:t>02/06/2021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295735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8FCAAE-F3D5-4364-AA5B-303112BD3B3D}" type="datetimeFigureOut">
              <a:rPr lang="en-GB" smtClean="0"/>
              <a:t>02/06/2021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206296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8FCAAE-F3D5-4364-AA5B-303112BD3B3D}" type="datetimeFigureOut">
              <a:rPr lang="en-GB" smtClean="0"/>
              <a:t>02/06/2021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2131667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8FCAAE-F3D5-4364-AA5B-303112BD3B3D}" type="datetimeFigureOut">
              <a:rPr lang="en-GB" smtClean="0"/>
              <a:t>02/06/2021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742913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8FCAAE-F3D5-4364-AA5B-303112BD3B3D}" type="datetimeFigureOut">
              <a:rPr lang="en-GB" smtClean="0"/>
              <a:t>02/06/2021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1784951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78FCAAE-F3D5-4364-AA5B-303112BD3B3D}" type="datetimeFigureOut">
              <a:rPr lang="en-GB" smtClean="0"/>
              <a:t>02/06/2021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1746060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FCAAE-F3D5-4364-AA5B-303112BD3B3D}" type="datetimeFigureOut">
              <a:rPr lang="en-GB" smtClean="0"/>
              <a:t>02/06/2021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183677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78FCAAE-F3D5-4364-AA5B-303112BD3B3D}" type="datetimeFigureOut">
              <a:rPr lang="en-GB" smtClean="0"/>
              <a:t>02/06/2021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2032592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8FCAAE-F3D5-4364-AA5B-303112BD3B3D}" type="datetimeFigureOut">
              <a:rPr lang="en-GB" smtClean="0"/>
              <a:t>02/06/2021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101454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78FCAAE-F3D5-4364-AA5B-303112BD3B3D}" type="datetimeFigureOut">
              <a:rPr lang="en-GB" smtClean="0"/>
              <a:t>02/06/2021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1417202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78FCAAE-F3D5-4364-AA5B-303112BD3B3D}" type="datetimeFigureOut">
              <a:rPr lang="en-GB" smtClean="0"/>
              <a:t>02/06/2021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03009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78FCAAE-F3D5-4364-AA5B-303112BD3B3D}" type="datetimeFigureOut">
              <a:rPr lang="en-GB" smtClean="0"/>
              <a:t>02/06/2021</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7663B58-B80A-4B2C-84B1-17D5B8F4C8DE}" type="slidenum">
              <a:rPr lang="en-GB" smtClean="0"/>
              <a:t>‹#›</a:t>
            </a:fld>
            <a:endParaRPr lang="en-GB"/>
          </a:p>
        </p:txBody>
      </p:sp>
    </p:spTree>
    <p:extLst>
      <p:ext uri="{BB962C8B-B14F-4D97-AF65-F5344CB8AC3E}">
        <p14:creationId xmlns:p14="http://schemas.microsoft.com/office/powerpoint/2010/main" val="2861436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CC5D148-A89A-4C2E-8EE4-7D7161AD384D}"/>
              </a:ext>
            </a:extLst>
          </p:cNvPr>
          <p:cNvSpPr/>
          <p:nvPr/>
        </p:nvSpPr>
        <p:spPr>
          <a:xfrm>
            <a:off x="204281" y="154443"/>
            <a:ext cx="828000" cy="82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F8F3806E-269C-4743-B2B5-9AC3CF067590}"/>
              </a:ext>
            </a:extLst>
          </p:cNvPr>
          <p:cNvSpPr/>
          <p:nvPr/>
        </p:nvSpPr>
        <p:spPr>
          <a:xfrm>
            <a:off x="1077238" y="150311"/>
            <a:ext cx="5780762"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A picture containing drawing&#10;&#10;Description automatically generated">
            <a:extLst>
              <a:ext uri="{FF2B5EF4-FFF2-40B4-BE49-F238E27FC236}">
                <a16:creationId xmlns:a16="http://schemas.microsoft.com/office/drawing/2014/main" id="{9E829C8E-62A0-4687-B061-564B6BB168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323" y="192811"/>
            <a:ext cx="682385" cy="751781"/>
          </a:xfrm>
          <a:prstGeom prst="rect">
            <a:avLst/>
          </a:prstGeom>
        </p:spPr>
      </p:pic>
      <p:sp>
        <p:nvSpPr>
          <p:cNvPr id="4" name="Rectangle 3">
            <a:extLst>
              <a:ext uri="{FF2B5EF4-FFF2-40B4-BE49-F238E27FC236}">
                <a16:creationId xmlns:a16="http://schemas.microsoft.com/office/drawing/2014/main" id="{8014E810-34F2-463D-AEF0-71ACAF30D268}"/>
              </a:ext>
            </a:extLst>
          </p:cNvPr>
          <p:cNvSpPr/>
          <p:nvPr/>
        </p:nvSpPr>
        <p:spPr>
          <a:xfrm rot="16200000">
            <a:off x="-4132283" y="5363974"/>
            <a:ext cx="886514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211D7B11-4868-44E7-BDA0-351EB200A274}"/>
              </a:ext>
            </a:extLst>
          </p:cNvPr>
          <p:cNvSpPr/>
          <p:nvPr/>
        </p:nvSpPr>
        <p:spPr>
          <a:xfrm>
            <a:off x="1077238" y="468082"/>
            <a:ext cx="5780762"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4AC81CEF-C063-43F7-91A8-AB5FAF54EE47}"/>
              </a:ext>
            </a:extLst>
          </p:cNvPr>
          <p:cNvSpPr/>
          <p:nvPr/>
        </p:nvSpPr>
        <p:spPr>
          <a:xfrm rot="16200000">
            <a:off x="-3809253" y="5354598"/>
            <a:ext cx="886514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2A2518F-6D32-4A5F-9B65-E2D7860ED507}"/>
              </a:ext>
            </a:extLst>
          </p:cNvPr>
          <p:cNvSpPr txBox="1"/>
          <p:nvPr/>
        </p:nvSpPr>
        <p:spPr>
          <a:xfrm>
            <a:off x="3429000" y="259491"/>
            <a:ext cx="1528119" cy="276999"/>
          </a:xfrm>
          <a:prstGeom prst="rect">
            <a:avLst/>
          </a:prstGeom>
          <a:noFill/>
        </p:spPr>
        <p:txBody>
          <a:bodyPr wrap="square" rtlCol="0">
            <a:spAutoFit/>
          </a:bodyPr>
          <a:lstStyle/>
          <a:p>
            <a:r>
              <a:rPr lang="en-GB" sz="1200" b="1" dirty="0"/>
              <a:t>HTH Accountants</a:t>
            </a:r>
          </a:p>
        </p:txBody>
      </p:sp>
      <p:sp>
        <p:nvSpPr>
          <p:cNvPr id="10" name="TextBox 9">
            <a:extLst>
              <a:ext uri="{FF2B5EF4-FFF2-40B4-BE49-F238E27FC236}">
                <a16:creationId xmlns:a16="http://schemas.microsoft.com/office/drawing/2014/main" id="{202078B3-FD10-43D5-9B22-297F15907D31}"/>
              </a:ext>
            </a:extLst>
          </p:cNvPr>
          <p:cNvSpPr txBox="1"/>
          <p:nvPr/>
        </p:nvSpPr>
        <p:spPr>
          <a:xfrm rot="16200000">
            <a:off x="-782594" y="1223318"/>
            <a:ext cx="2479589" cy="276999"/>
          </a:xfrm>
          <a:prstGeom prst="rect">
            <a:avLst/>
          </a:prstGeom>
          <a:noFill/>
        </p:spPr>
        <p:txBody>
          <a:bodyPr wrap="square" rtlCol="0">
            <a:spAutoFit/>
          </a:bodyPr>
          <a:lstStyle/>
          <a:p>
            <a:r>
              <a:rPr lang="en-GB" sz="1200" dirty="0"/>
              <a:t>2</a:t>
            </a:r>
            <a:r>
              <a:rPr lang="en-GB" sz="1200" baseline="30000" dirty="0"/>
              <a:t>nd</a:t>
            </a:r>
            <a:r>
              <a:rPr lang="en-GB" sz="1200" dirty="0"/>
              <a:t> June 2021</a:t>
            </a:r>
          </a:p>
        </p:txBody>
      </p:sp>
      <p:sp>
        <p:nvSpPr>
          <p:cNvPr id="12" name="TextBox 11">
            <a:extLst>
              <a:ext uri="{FF2B5EF4-FFF2-40B4-BE49-F238E27FC236}">
                <a16:creationId xmlns:a16="http://schemas.microsoft.com/office/drawing/2014/main" id="{BD63B900-8C11-4832-99CD-7A803F601E34}"/>
              </a:ext>
            </a:extLst>
          </p:cNvPr>
          <p:cNvSpPr txBox="1"/>
          <p:nvPr/>
        </p:nvSpPr>
        <p:spPr>
          <a:xfrm>
            <a:off x="2145792" y="690378"/>
            <a:ext cx="3816096" cy="307777"/>
          </a:xfrm>
          <a:prstGeom prst="rect">
            <a:avLst/>
          </a:prstGeom>
          <a:noFill/>
        </p:spPr>
        <p:txBody>
          <a:bodyPr wrap="square" rtlCol="0">
            <a:spAutoFit/>
          </a:bodyPr>
          <a:lstStyle/>
          <a:p>
            <a:r>
              <a:rPr lang="en-IE" sz="1400" b="1" dirty="0"/>
              <a:t>Tánaiste Writes to Every Business in the Country</a:t>
            </a:r>
            <a:endParaRPr lang="en-GB" sz="1400" dirty="0"/>
          </a:p>
        </p:txBody>
      </p:sp>
      <p:sp>
        <p:nvSpPr>
          <p:cNvPr id="16" name="Rectangle 1">
            <a:extLst>
              <a:ext uri="{FF2B5EF4-FFF2-40B4-BE49-F238E27FC236}">
                <a16:creationId xmlns:a16="http://schemas.microsoft.com/office/drawing/2014/main" id="{F157ECCE-5918-4486-8B3F-68D598DE56EC}"/>
              </a:ext>
            </a:extLst>
          </p:cNvPr>
          <p:cNvSpPr>
            <a:spLocks noChangeArrowheads="1"/>
          </p:cNvSpPr>
          <p:nvPr/>
        </p:nvSpPr>
        <p:spPr bwMode="auto">
          <a:xfrm>
            <a:off x="1355725" y="3500438"/>
            <a:ext cx="595170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pSp>
        <p:nvGrpSpPr>
          <p:cNvPr id="15" name="Group 14">
            <a:extLst>
              <a:ext uri="{FF2B5EF4-FFF2-40B4-BE49-F238E27FC236}">
                <a16:creationId xmlns:a16="http://schemas.microsoft.com/office/drawing/2014/main" id="{010ED792-1D10-44DB-AD59-DFB807B4555F}"/>
              </a:ext>
            </a:extLst>
          </p:cNvPr>
          <p:cNvGrpSpPr/>
          <p:nvPr/>
        </p:nvGrpSpPr>
        <p:grpSpPr>
          <a:xfrm>
            <a:off x="1072895" y="2698822"/>
            <a:ext cx="2426209" cy="1848794"/>
            <a:chOff x="3932824" y="1379255"/>
            <a:chExt cx="2664000" cy="2160000"/>
          </a:xfrm>
        </p:grpSpPr>
        <p:sp>
          <p:nvSpPr>
            <p:cNvPr id="23" name="Rectangle 22">
              <a:extLst>
                <a:ext uri="{FF2B5EF4-FFF2-40B4-BE49-F238E27FC236}">
                  <a16:creationId xmlns:a16="http://schemas.microsoft.com/office/drawing/2014/main" id="{8AFC2463-BFB7-4399-AA70-F1D51F26B4A1}"/>
                </a:ext>
              </a:extLst>
            </p:cNvPr>
            <p:cNvSpPr/>
            <p:nvPr/>
          </p:nvSpPr>
          <p:spPr>
            <a:xfrm>
              <a:off x="3932824" y="1379255"/>
              <a:ext cx="2664000" cy="216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C48BCE32-F195-4154-9506-3F1BF119679C}"/>
                </a:ext>
              </a:extLst>
            </p:cNvPr>
            <p:cNvSpPr/>
            <p:nvPr/>
          </p:nvSpPr>
          <p:spPr>
            <a:xfrm>
              <a:off x="3973687" y="1438384"/>
              <a:ext cx="2582275" cy="2041742"/>
            </a:xfrm>
            <a:prstGeom prst="rect">
              <a:avLst/>
            </a:prstGeom>
            <a:blipFill dpi="0" rotWithShape="1">
              <a:blip r:embed="rId3"/>
              <a:srcRect/>
              <a:stretch>
                <a:fillRect l="-9000" r="-5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6" name="TextBox 25">
            <a:extLst>
              <a:ext uri="{FF2B5EF4-FFF2-40B4-BE49-F238E27FC236}">
                <a16:creationId xmlns:a16="http://schemas.microsoft.com/office/drawing/2014/main" id="{265FE2B9-41B5-4BF5-B00A-50946A1906ED}"/>
              </a:ext>
            </a:extLst>
          </p:cNvPr>
          <p:cNvSpPr txBox="1"/>
          <p:nvPr/>
        </p:nvSpPr>
        <p:spPr>
          <a:xfrm>
            <a:off x="905267" y="1236673"/>
            <a:ext cx="2809102" cy="1277273"/>
          </a:xfrm>
          <a:prstGeom prst="rect">
            <a:avLst/>
          </a:prstGeom>
          <a:noFill/>
        </p:spPr>
        <p:txBody>
          <a:bodyPr wrap="square" rtlCol="0">
            <a:spAutoFit/>
          </a:bodyPr>
          <a:lstStyle/>
          <a:p>
            <a:pPr algn="just" fontAlgn="base"/>
            <a:r>
              <a:rPr lang="en-IE" sz="1100" i="0" dirty="0">
                <a:effectLst/>
                <a:latin typeface="Ubuntu"/>
              </a:rPr>
              <a:t>The Tánaiste and Minister for Enterprise, Trade and Employment Leo Varadkar T.D. is writing to every registered business in Ireland to thank them for their efforts to date in keeping people safe during the pandemic and to update them on changes to financial supports in light of the reopening. </a:t>
            </a:r>
            <a:r>
              <a:rPr lang="en-IE" sz="1100" i="0" dirty="0">
                <a:effectLst/>
                <a:latin typeface="inherit"/>
              </a:rPr>
              <a:t> </a:t>
            </a:r>
          </a:p>
        </p:txBody>
      </p:sp>
      <p:sp>
        <p:nvSpPr>
          <p:cNvPr id="20" name="TextBox 19">
            <a:extLst>
              <a:ext uri="{FF2B5EF4-FFF2-40B4-BE49-F238E27FC236}">
                <a16:creationId xmlns:a16="http://schemas.microsoft.com/office/drawing/2014/main" id="{87AEA770-B7C8-4EDB-81FC-F3A6DE3620A3}"/>
              </a:ext>
            </a:extLst>
          </p:cNvPr>
          <p:cNvSpPr txBox="1"/>
          <p:nvPr/>
        </p:nvSpPr>
        <p:spPr>
          <a:xfrm rot="16200000">
            <a:off x="-1553789" y="7328410"/>
            <a:ext cx="4009788" cy="276999"/>
          </a:xfrm>
          <a:prstGeom prst="rect">
            <a:avLst/>
          </a:prstGeom>
          <a:noFill/>
        </p:spPr>
        <p:txBody>
          <a:bodyPr wrap="square" rtlCol="0">
            <a:spAutoFit/>
          </a:bodyPr>
          <a:lstStyle/>
          <a:p>
            <a:r>
              <a:rPr lang="en-GB" sz="1200" i="1" dirty="0"/>
              <a:t>Department of Enterprise, Trade and Employment</a:t>
            </a:r>
          </a:p>
        </p:txBody>
      </p:sp>
      <p:sp>
        <p:nvSpPr>
          <p:cNvPr id="22" name="TextBox 21">
            <a:extLst>
              <a:ext uri="{FF2B5EF4-FFF2-40B4-BE49-F238E27FC236}">
                <a16:creationId xmlns:a16="http://schemas.microsoft.com/office/drawing/2014/main" id="{D821319B-6021-4176-99FD-5DB38174CD53}"/>
              </a:ext>
            </a:extLst>
          </p:cNvPr>
          <p:cNvSpPr txBox="1"/>
          <p:nvPr/>
        </p:nvSpPr>
        <p:spPr>
          <a:xfrm>
            <a:off x="3837443" y="1181809"/>
            <a:ext cx="2809102" cy="1277273"/>
          </a:xfrm>
          <a:prstGeom prst="rect">
            <a:avLst/>
          </a:prstGeom>
          <a:noFill/>
        </p:spPr>
        <p:txBody>
          <a:bodyPr wrap="square" rtlCol="0">
            <a:spAutoFit/>
          </a:bodyPr>
          <a:lstStyle/>
          <a:p>
            <a:pPr algn="just" fontAlgn="base"/>
            <a:r>
              <a:rPr lang="en-IE" sz="1100" b="0" i="0" dirty="0">
                <a:effectLst/>
                <a:latin typeface="Ubuntu"/>
              </a:rPr>
              <a:t>The Tánaiste and Minister for Enterprise, Trade and Employment Leo Varadkar T.D. is writing to every registered business in Ireland to thank them for their efforts to date in keeping people safe during the pandemic and to update them on changes to financial supports in light of the reopening. </a:t>
            </a:r>
            <a:r>
              <a:rPr lang="en-IE" sz="1100" b="1" i="0" dirty="0">
                <a:effectLst/>
                <a:latin typeface="inherit"/>
              </a:rPr>
              <a:t> </a:t>
            </a:r>
            <a:endParaRPr lang="en-IE" sz="1100" b="0" i="0" dirty="0">
              <a:effectLst/>
              <a:latin typeface="Ubuntu"/>
            </a:endParaRPr>
          </a:p>
        </p:txBody>
      </p:sp>
      <p:grpSp>
        <p:nvGrpSpPr>
          <p:cNvPr id="13" name="Group 12">
            <a:extLst>
              <a:ext uri="{FF2B5EF4-FFF2-40B4-BE49-F238E27FC236}">
                <a16:creationId xmlns:a16="http://schemas.microsoft.com/office/drawing/2014/main" id="{3691B1FB-CE95-4C5C-BFFD-14A353354762}"/>
              </a:ext>
            </a:extLst>
          </p:cNvPr>
          <p:cNvGrpSpPr/>
          <p:nvPr/>
        </p:nvGrpSpPr>
        <p:grpSpPr>
          <a:xfrm>
            <a:off x="949558" y="6116210"/>
            <a:ext cx="2664000" cy="2893677"/>
            <a:chOff x="7447894" y="6177170"/>
            <a:chExt cx="2664000" cy="2893677"/>
          </a:xfrm>
        </p:grpSpPr>
        <p:sp>
          <p:nvSpPr>
            <p:cNvPr id="21" name="Rectangle 20">
              <a:extLst>
                <a:ext uri="{FF2B5EF4-FFF2-40B4-BE49-F238E27FC236}">
                  <a16:creationId xmlns:a16="http://schemas.microsoft.com/office/drawing/2014/main" id="{188573A9-F57E-433C-8106-5BB548DEBDD7}"/>
                </a:ext>
              </a:extLst>
            </p:cNvPr>
            <p:cNvSpPr/>
            <p:nvPr/>
          </p:nvSpPr>
          <p:spPr>
            <a:xfrm>
              <a:off x="7447894" y="6177170"/>
              <a:ext cx="2664000" cy="289367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tangle 24">
              <a:extLst>
                <a:ext uri="{FF2B5EF4-FFF2-40B4-BE49-F238E27FC236}">
                  <a16:creationId xmlns:a16="http://schemas.microsoft.com/office/drawing/2014/main" id="{EE0BC31D-94D7-4359-ADBB-86F4A91CDAFD}"/>
                </a:ext>
              </a:extLst>
            </p:cNvPr>
            <p:cNvSpPr/>
            <p:nvPr/>
          </p:nvSpPr>
          <p:spPr>
            <a:xfrm>
              <a:off x="7539334" y="6268610"/>
              <a:ext cx="2470298" cy="27412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6E8E8EE8-1274-43DD-92BB-F1112DDD94D3}"/>
                </a:ext>
              </a:extLst>
            </p:cNvPr>
            <p:cNvSpPr txBox="1"/>
            <p:nvPr/>
          </p:nvSpPr>
          <p:spPr>
            <a:xfrm>
              <a:off x="7595616" y="6315456"/>
              <a:ext cx="2389632" cy="2631490"/>
            </a:xfrm>
            <a:prstGeom prst="rect">
              <a:avLst/>
            </a:prstGeom>
            <a:noFill/>
          </p:spPr>
          <p:txBody>
            <a:bodyPr wrap="square" rtlCol="0">
              <a:spAutoFit/>
            </a:bodyPr>
            <a:lstStyle/>
            <a:p>
              <a:pPr algn="just"/>
              <a:r>
                <a:rPr lang="en-IE" sz="1100" i="1" dirty="0"/>
                <a:t>“Businesses and employers have made a huge contribution to keeping us safe and now, thanks to your sacrifices, co-operation and the efforts of all our citizens, we are in a position to gradually reopen our economy and society.  Our vaccination programme is on schedule. By the end of the week, nearly three million doses will have been administered and we expect to have 2.5 million people fully vaccinated by the end of July. We aren’t out of the woods yet and there will be bumps in the road but there is every reason to be hopeful again.”</a:t>
              </a:r>
              <a:endParaRPr lang="en-GB" sz="1100" i="1" dirty="0"/>
            </a:p>
          </p:txBody>
        </p:sp>
      </p:grpSp>
      <p:grpSp>
        <p:nvGrpSpPr>
          <p:cNvPr id="27" name="Group 26">
            <a:extLst>
              <a:ext uri="{FF2B5EF4-FFF2-40B4-BE49-F238E27FC236}">
                <a16:creationId xmlns:a16="http://schemas.microsoft.com/office/drawing/2014/main" id="{F0EE72F6-DED9-4A64-8A54-9AA092C20DC5}"/>
              </a:ext>
            </a:extLst>
          </p:cNvPr>
          <p:cNvGrpSpPr/>
          <p:nvPr/>
        </p:nvGrpSpPr>
        <p:grpSpPr>
          <a:xfrm>
            <a:off x="3918310" y="2489090"/>
            <a:ext cx="2664000" cy="2546206"/>
            <a:chOff x="7447894" y="6177170"/>
            <a:chExt cx="2664000" cy="2893677"/>
          </a:xfrm>
        </p:grpSpPr>
        <p:sp>
          <p:nvSpPr>
            <p:cNvPr id="28" name="Rectangle 27">
              <a:extLst>
                <a:ext uri="{FF2B5EF4-FFF2-40B4-BE49-F238E27FC236}">
                  <a16:creationId xmlns:a16="http://schemas.microsoft.com/office/drawing/2014/main" id="{F47A1CAC-83BD-43C1-9D2A-8690BF68EF11}"/>
                </a:ext>
              </a:extLst>
            </p:cNvPr>
            <p:cNvSpPr/>
            <p:nvPr/>
          </p:nvSpPr>
          <p:spPr>
            <a:xfrm>
              <a:off x="7447894" y="6177170"/>
              <a:ext cx="2664000" cy="289367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E5991A56-EA99-4DFF-A057-255BCDC2F25C}"/>
                </a:ext>
              </a:extLst>
            </p:cNvPr>
            <p:cNvSpPr/>
            <p:nvPr/>
          </p:nvSpPr>
          <p:spPr>
            <a:xfrm>
              <a:off x="7539334" y="6217285"/>
              <a:ext cx="2470298" cy="27926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a:extLst>
                <a:ext uri="{FF2B5EF4-FFF2-40B4-BE49-F238E27FC236}">
                  <a16:creationId xmlns:a16="http://schemas.microsoft.com/office/drawing/2014/main" id="{9C421AB4-6844-4DFE-BB3C-86319CCA1490}"/>
                </a:ext>
              </a:extLst>
            </p:cNvPr>
            <p:cNvSpPr txBox="1"/>
            <p:nvPr/>
          </p:nvSpPr>
          <p:spPr>
            <a:xfrm>
              <a:off x="7559040" y="6242869"/>
              <a:ext cx="2389632" cy="1025524"/>
            </a:xfrm>
            <a:prstGeom prst="rect">
              <a:avLst/>
            </a:prstGeom>
            <a:noFill/>
          </p:spPr>
          <p:txBody>
            <a:bodyPr wrap="square" rtlCol="0">
              <a:spAutoFit/>
            </a:bodyPr>
            <a:lstStyle/>
            <a:p>
              <a:pPr algn="just"/>
              <a:r>
                <a:rPr lang="en-IE" sz="1100" i="1" dirty="0"/>
                <a:t>“The Government announced a new Economic Recovery Plan this week, with €4 billion of stimulus to fuel the economy and help you and your business to recover and rebuild. Across 2020 and 2021, €38 billion was provided to help us all to weather the pandemic. This is an unprecedented level of Government spending but we believe the best chance of rapid economic recovery, of returning to full employment, of avoiding tax rises or spending cuts – is for our economy to bounce back fast.”</a:t>
              </a:r>
            </a:p>
          </p:txBody>
        </p:sp>
      </p:grpSp>
      <p:sp>
        <p:nvSpPr>
          <p:cNvPr id="31" name="TextBox 30">
            <a:extLst>
              <a:ext uri="{FF2B5EF4-FFF2-40B4-BE49-F238E27FC236}">
                <a16:creationId xmlns:a16="http://schemas.microsoft.com/office/drawing/2014/main" id="{4C173E42-0D53-40A9-A191-D8802E8B446D}"/>
              </a:ext>
            </a:extLst>
          </p:cNvPr>
          <p:cNvSpPr txBox="1"/>
          <p:nvPr/>
        </p:nvSpPr>
        <p:spPr>
          <a:xfrm>
            <a:off x="3867923" y="5004001"/>
            <a:ext cx="2809102" cy="938719"/>
          </a:xfrm>
          <a:prstGeom prst="rect">
            <a:avLst/>
          </a:prstGeom>
          <a:noFill/>
        </p:spPr>
        <p:txBody>
          <a:bodyPr wrap="square" rtlCol="0">
            <a:spAutoFit/>
          </a:bodyPr>
          <a:lstStyle/>
          <a:p>
            <a:pPr algn="just" fontAlgn="base"/>
            <a:endParaRPr lang="en-IE" sz="1100" b="0" i="0" dirty="0">
              <a:effectLst/>
              <a:latin typeface="Ubuntu"/>
            </a:endParaRPr>
          </a:p>
          <a:p>
            <a:pPr algn="just" fontAlgn="base"/>
            <a:r>
              <a:rPr lang="en-IE" sz="1100" b="0" i="0" dirty="0">
                <a:effectLst/>
                <a:latin typeface="Ubuntu"/>
              </a:rPr>
              <a:t>The Tánaiste also took the opportunity to update businesses on changes to examinership and the extension of provisions brought in to allow remote meetings. </a:t>
            </a:r>
          </a:p>
        </p:txBody>
      </p:sp>
      <p:grpSp>
        <p:nvGrpSpPr>
          <p:cNvPr id="32" name="Group 31">
            <a:extLst>
              <a:ext uri="{FF2B5EF4-FFF2-40B4-BE49-F238E27FC236}">
                <a16:creationId xmlns:a16="http://schemas.microsoft.com/office/drawing/2014/main" id="{D985164B-1687-4417-8089-6C0D40EB6B95}"/>
              </a:ext>
            </a:extLst>
          </p:cNvPr>
          <p:cNvGrpSpPr/>
          <p:nvPr/>
        </p:nvGrpSpPr>
        <p:grpSpPr>
          <a:xfrm>
            <a:off x="3900022" y="6079634"/>
            <a:ext cx="2664000" cy="3320398"/>
            <a:chOff x="7447894" y="6177170"/>
            <a:chExt cx="2664000" cy="2893677"/>
          </a:xfrm>
        </p:grpSpPr>
        <p:sp>
          <p:nvSpPr>
            <p:cNvPr id="33" name="Rectangle 32">
              <a:extLst>
                <a:ext uri="{FF2B5EF4-FFF2-40B4-BE49-F238E27FC236}">
                  <a16:creationId xmlns:a16="http://schemas.microsoft.com/office/drawing/2014/main" id="{F35136B5-64F1-4B99-99DE-1EB8D0ED0700}"/>
                </a:ext>
              </a:extLst>
            </p:cNvPr>
            <p:cNvSpPr/>
            <p:nvPr/>
          </p:nvSpPr>
          <p:spPr>
            <a:xfrm>
              <a:off x="7447894" y="6177170"/>
              <a:ext cx="2664000" cy="289367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C178FC1D-442C-4D56-9CFA-0F9561F765BE}"/>
                </a:ext>
              </a:extLst>
            </p:cNvPr>
            <p:cNvSpPr/>
            <p:nvPr/>
          </p:nvSpPr>
          <p:spPr>
            <a:xfrm>
              <a:off x="7539334" y="6217285"/>
              <a:ext cx="2470298" cy="27926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TextBox 34">
              <a:extLst>
                <a:ext uri="{FF2B5EF4-FFF2-40B4-BE49-F238E27FC236}">
                  <a16:creationId xmlns:a16="http://schemas.microsoft.com/office/drawing/2014/main" id="{6F4ED3F0-CC64-44BC-AE94-C7D6AA7C21FE}"/>
                </a:ext>
              </a:extLst>
            </p:cNvPr>
            <p:cNvSpPr txBox="1"/>
            <p:nvPr/>
          </p:nvSpPr>
          <p:spPr>
            <a:xfrm>
              <a:off x="7559040" y="6242869"/>
              <a:ext cx="2389632" cy="1307543"/>
            </a:xfrm>
            <a:prstGeom prst="rect">
              <a:avLst/>
            </a:prstGeom>
            <a:noFill/>
          </p:spPr>
          <p:txBody>
            <a:bodyPr wrap="square" rtlCol="0">
              <a:spAutoFit/>
            </a:bodyPr>
            <a:lstStyle/>
            <a:p>
              <a:pPr algn="just"/>
              <a:r>
                <a:rPr lang="en-IE" sz="1100" i="1" dirty="0"/>
                <a:t>“The provisions to allow your business to hold virtual AGMs and creditor meetings have been extended until the 31 December, 2021. The extension of the period of examinership to 150 days will also remain in place until that date, as will the €50,000 threshold at which a company is deemed unable to pay its debts. We hope the continuation of these important measures will provide additional breathing space to those of you who are struggling. We are also updating the examinership process more generally and are aiming to introduce a new, more accessible and cheaper rescue process for small business before the autumn.” </a:t>
              </a:r>
              <a:endParaRPr lang="en-GB" sz="1100" i="1" dirty="0"/>
            </a:p>
          </p:txBody>
        </p:sp>
      </p:grpSp>
      <p:sp>
        <p:nvSpPr>
          <p:cNvPr id="36" name="TextBox 35">
            <a:extLst>
              <a:ext uri="{FF2B5EF4-FFF2-40B4-BE49-F238E27FC236}">
                <a16:creationId xmlns:a16="http://schemas.microsoft.com/office/drawing/2014/main" id="{24E23DCB-CB9D-4188-BCB9-15EAC669F144}"/>
              </a:ext>
            </a:extLst>
          </p:cNvPr>
          <p:cNvSpPr txBox="1"/>
          <p:nvPr/>
        </p:nvSpPr>
        <p:spPr>
          <a:xfrm>
            <a:off x="911363" y="4632145"/>
            <a:ext cx="2809102" cy="1277273"/>
          </a:xfrm>
          <a:prstGeom prst="rect">
            <a:avLst/>
          </a:prstGeom>
          <a:noFill/>
        </p:spPr>
        <p:txBody>
          <a:bodyPr wrap="square" rtlCol="0">
            <a:spAutoFit/>
          </a:bodyPr>
          <a:lstStyle/>
          <a:p>
            <a:pPr algn="just" fontAlgn="base"/>
            <a:endParaRPr lang="en-IE" sz="1100" dirty="0">
              <a:latin typeface="inherit"/>
            </a:endParaRPr>
          </a:p>
          <a:p>
            <a:pPr algn="just" fontAlgn="base"/>
            <a:r>
              <a:rPr lang="en-IE" sz="1100" i="0" dirty="0">
                <a:effectLst/>
                <a:latin typeface="inherit"/>
              </a:rPr>
              <a:t>The letter from the Tánaiste, which is issuing to approximately 225,000 businesses registered with the Companies Registration Office (CRO), acknowledges the pivotal role businesses have played in keeping people safe. </a:t>
            </a:r>
            <a:endParaRPr lang="en-IE" sz="1100" i="0" dirty="0">
              <a:effectLst/>
              <a:latin typeface="Ubuntu"/>
            </a:endParaRPr>
          </a:p>
        </p:txBody>
      </p:sp>
    </p:spTree>
    <p:extLst>
      <p:ext uri="{BB962C8B-B14F-4D97-AF65-F5344CB8AC3E}">
        <p14:creationId xmlns:p14="http://schemas.microsoft.com/office/powerpoint/2010/main" val="833396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CC5D148-A89A-4C2E-8EE4-7D7161AD384D}"/>
              </a:ext>
            </a:extLst>
          </p:cNvPr>
          <p:cNvSpPr/>
          <p:nvPr/>
        </p:nvSpPr>
        <p:spPr>
          <a:xfrm>
            <a:off x="204281" y="154443"/>
            <a:ext cx="828000" cy="82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F8F3806E-269C-4743-B2B5-9AC3CF067590}"/>
              </a:ext>
            </a:extLst>
          </p:cNvPr>
          <p:cNvSpPr/>
          <p:nvPr/>
        </p:nvSpPr>
        <p:spPr>
          <a:xfrm>
            <a:off x="1077238" y="150311"/>
            <a:ext cx="5780762"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A picture containing drawing&#10;&#10;Description automatically generated">
            <a:extLst>
              <a:ext uri="{FF2B5EF4-FFF2-40B4-BE49-F238E27FC236}">
                <a16:creationId xmlns:a16="http://schemas.microsoft.com/office/drawing/2014/main" id="{9E829C8E-62A0-4687-B061-564B6BB168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323" y="192811"/>
            <a:ext cx="682385" cy="751781"/>
          </a:xfrm>
          <a:prstGeom prst="rect">
            <a:avLst/>
          </a:prstGeom>
        </p:spPr>
      </p:pic>
      <p:sp>
        <p:nvSpPr>
          <p:cNvPr id="4" name="Rectangle 3">
            <a:extLst>
              <a:ext uri="{FF2B5EF4-FFF2-40B4-BE49-F238E27FC236}">
                <a16:creationId xmlns:a16="http://schemas.microsoft.com/office/drawing/2014/main" id="{8014E810-34F2-463D-AEF0-71ACAF30D268}"/>
              </a:ext>
            </a:extLst>
          </p:cNvPr>
          <p:cNvSpPr/>
          <p:nvPr/>
        </p:nvSpPr>
        <p:spPr>
          <a:xfrm rot="16200000">
            <a:off x="-4132283" y="5363974"/>
            <a:ext cx="886514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211D7B11-4868-44E7-BDA0-351EB200A274}"/>
              </a:ext>
            </a:extLst>
          </p:cNvPr>
          <p:cNvSpPr/>
          <p:nvPr/>
        </p:nvSpPr>
        <p:spPr>
          <a:xfrm>
            <a:off x="1077238" y="468082"/>
            <a:ext cx="5780762"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4AC81CEF-C063-43F7-91A8-AB5FAF54EE47}"/>
              </a:ext>
            </a:extLst>
          </p:cNvPr>
          <p:cNvSpPr/>
          <p:nvPr/>
        </p:nvSpPr>
        <p:spPr>
          <a:xfrm rot="16200000">
            <a:off x="-3809253" y="5354598"/>
            <a:ext cx="886514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2A2518F-6D32-4A5F-9B65-E2D7860ED507}"/>
              </a:ext>
            </a:extLst>
          </p:cNvPr>
          <p:cNvSpPr txBox="1"/>
          <p:nvPr/>
        </p:nvSpPr>
        <p:spPr>
          <a:xfrm>
            <a:off x="3429000" y="259491"/>
            <a:ext cx="1528119" cy="276999"/>
          </a:xfrm>
          <a:prstGeom prst="rect">
            <a:avLst/>
          </a:prstGeom>
          <a:noFill/>
        </p:spPr>
        <p:txBody>
          <a:bodyPr wrap="square" rtlCol="0">
            <a:spAutoFit/>
          </a:bodyPr>
          <a:lstStyle/>
          <a:p>
            <a:r>
              <a:rPr lang="en-GB" sz="1200" b="1" dirty="0"/>
              <a:t>HTH Accountants</a:t>
            </a:r>
          </a:p>
        </p:txBody>
      </p:sp>
      <p:sp>
        <p:nvSpPr>
          <p:cNvPr id="10" name="TextBox 9">
            <a:extLst>
              <a:ext uri="{FF2B5EF4-FFF2-40B4-BE49-F238E27FC236}">
                <a16:creationId xmlns:a16="http://schemas.microsoft.com/office/drawing/2014/main" id="{202078B3-FD10-43D5-9B22-297F15907D31}"/>
              </a:ext>
            </a:extLst>
          </p:cNvPr>
          <p:cNvSpPr txBox="1"/>
          <p:nvPr/>
        </p:nvSpPr>
        <p:spPr>
          <a:xfrm rot="16200000">
            <a:off x="-782594" y="1223318"/>
            <a:ext cx="2479589" cy="276999"/>
          </a:xfrm>
          <a:prstGeom prst="rect">
            <a:avLst/>
          </a:prstGeom>
          <a:noFill/>
        </p:spPr>
        <p:txBody>
          <a:bodyPr wrap="square" rtlCol="0">
            <a:spAutoFit/>
          </a:bodyPr>
          <a:lstStyle/>
          <a:p>
            <a:r>
              <a:rPr lang="en-GB" sz="1200" dirty="0"/>
              <a:t>2</a:t>
            </a:r>
            <a:r>
              <a:rPr lang="en-GB" sz="1200" baseline="30000" dirty="0"/>
              <a:t>nd</a:t>
            </a:r>
            <a:r>
              <a:rPr lang="en-GB" sz="1200" dirty="0"/>
              <a:t> June 2021</a:t>
            </a:r>
          </a:p>
        </p:txBody>
      </p:sp>
      <p:sp>
        <p:nvSpPr>
          <p:cNvPr id="16" name="Rectangle 1">
            <a:extLst>
              <a:ext uri="{FF2B5EF4-FFF2-40B4-BE49-F238E27FC236}">
                <a16:creationId xmlns:a16="http://schemas.microsoft.com/office/drawing/2014/main" id="{F157ECCE-5918-4486-8B3F-68D598DE56EC}"/>
              </a:ext>
            </a:extLst>
          </p:cNvPr>
          <p:cNvSpPr>
            <a:spLocks noChangeArrowheads="1"/>
          </p:cNvSpPr>
          <p:nvPr/>
        </p:nvSpPr>
        <p:spPr bwMode="auto">
          <a:xfrm>
            <a:off x="1355725" y="3500438"/>
            <a:ext cx="595170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pSp>
        <p:nvGrpSpPr>
          <p:cNvPr id="11" name="Group 10">
            <a:extLst>
              <a:ext uri="{FF2B5EF4-FFF2-40B4-BE49-F238E27FC236}">
                <a16:creationId xmlns:a16="http://schemas.microsoft.com/office/drawing/2014/main" id="{575F6A93-0A49-4B49-95E6-6EC3C8E6D1D4}"/>
              </a:ext>
            </a:extLst>
          </p:cNvPr>
          <p:cNvGrpSpPr/>
          <p:nvPr/>
        </p:nvGrpSpPr>
        <p:grpSpPr>
          <a:xfrm>
            <a:off x="1121663" y="5039686"/>
            <a:ext cx="2414017" cy="1446458"/>
            <a:chOff x="-4157473" y="2186758"/>
            <a:chExt cx="2569835" cy="1897562"/>
          </a:xfrm>
        </p:grpSpPr>
        <p:sp>
          <p:nvSpPr>
            <p:cNvPr id="23" name="Rectangle 22">
              <a:extLst>
                <a:ext uri="{FF2B5EF4-FFF2-40B4-BE49-F238E27FC236}">
                  <a16:creationId xmlns:a16="http://schemas.microsoft.com/office/drawing/2014/main" id="{8AFC2463-BFB7-4399-AA70-F1D51F26B4A1}"/>
                </a:ext>
              </a:extLst>
            </p:cNvPr>
            <p:cNvSpPr/>
            <p:nvPr/>
          </p:nvSpPr>
          <p:spPr>
            <a:xfrm>
              <a:off x="-4157473" y="2186758"/>
              <a:ext cx="2569835" cy="189756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C48BCE32-F195-4154-9506-3F1BF119679C}"/>
                </a:ext>
              </a:extLst>
            </p:cNvPr>
            <p:cNvSpPr/>
            <p:nvPr/>
          </p:nvSpPr>
          <p:spPr>
            <a:xfrm>
              <a:off x="-4118054" y="2238703"/>
              <a:ext cx="2490999" cy="1793672"/>
            </a:xfrm>
            <a:prstGeom prst="rect">
              <a:avLst/>
            </a:prstGeom>
            <a:blipFill dpi="0" rotWithShape="1">
              <a:blip r:embed="rId3"/>
              <a:srcRect/>
              <a:stretch>
                <a:fillRect l="-1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6" name="TextBox 25">
            <a:extLst>
              <a:ext uri="{FF2B5EF4-FFF2-40B4-BE49-F238E27FC236}">
                <a16:creationId xmlns:a16="http://schemas.microsoft.com/office/drawing/2014/main" id="{265FE2B9-41B5-4BF5-B00A-50946A1906ED}"/>
              </a:ext>
            </a:extLst>
          </p:cNvPr>
          <p:cNvSpPr txBox="1"/>
          <p:nvPr/>
        </p:nvSpPr>
        <p:spPr>
          <a:xfrm>
            <a:off x="905267" y="1212289"/>
            <a:ext cx="2809102" cy="9064020"/>
          </a:xfrm>
          <a:prstGeom prst="rect">
            <a:avLst/>
          </a:prstGeom>
          <a:noFill/>
        </p:spPr>
        <p:txBody>
          <a:bodyPr wrap="square" rtlCol="0">
            <a:spAutoFit/>
          </a:bodyPr>
          <a:lstStyle/>
          <a:p>
            <a:pPr algn="just" fontAlgn="base"/>
            <a:r>
              <a:rPr lang="en-IE" sz="1100" i="0" dirty="0">
                <a:effectLst/>
                <a:latin typeface="Ubuntu"/>
              </a:rPr>
              <a:t>There will be a number of changes to the current financial supports as public health restrictions unwind. </a:t>
            </a:r>
          </a:p>
          <a:p>
            <a:pPr algn="just" fontAlgn="base"/>
            <a:endParaRPr lang="en-IE" sz="1100" i="0" dirty="0">
              <a:effectLst/>
              <a:latin typeface="Ubuntu"/>
            </a:endParaRPr>
          </a:p>
          <a:p>
            <a:pPr algn="just" fontAlgn="base"/>
            <a:r>
              <a:rPr lang="en-IE" sz="1100" i="0" dirty="0">
                <a:effectLst/>
                <a:latin typeface="Ubuntu"/>
              </a:rPr>
              <a:t>• The Covid-19 Restrictions Support Scheme (CRSS) will remain in place for businesses that have to stay closed.  For businesses re-opening in June and July, you will receive a double payment for the first three weeks upon reopening up to a maximum of €30,000. This will help firms with cashflow and to restock and re-engage with staff.</a:t>
            </a:r>
          </a:p>
          <a:p>
            <a:pPr algn="just" fontAlgn="base"/>
            <a:endParaRPr lang="en-IE" sz="1100" i="0" dirty="0">
              <a:effectLst/>
              <a:latin typeface="Ubuntu"/>
            </a:endParaRPr>
          </a:p>
          <a:p>
            <a:pPr algn="just" fontAlgn="base"/>
            <a:r>
              <a:rPr lang="en-IE" sz="1100" i="0" dirty="0">
                <a:effectLst/>
                <a:latin typeface="Ubuntu"/>
              </a:rPr>
              <a:t>• The Employment Wage Subsidy Scheme (EWSS) is being extended until the end of 2021. Some adjustments are being made to how it is calculated - it will now be based on your business’ earnings for a full 12-month period relative to 2019, rather than six months to ensure businesses and workers are supported through the earlier part of the recovery. </a:t>
            </a:r>
          </a:p>
          <a:p>
            <a:pPr algn="just" fontAlgn="base"/>
            <a:endParaRPr lang="en-IE" sz="1100" i="0" dirty="0">
              <a:effectLst/>
              <a:latin typeface="Ubuntu"/>
            </a:endParaRPr>
          </a:p>
          <a:p>
            <a:pPr algn="just" fontAlgn="base"/>
            <a:endParaRPr lang="en-IE" sz="1100" dirty="0">
              <a:latin typeface="Ubuntu"/>
            </a:endParaRPr>
          </a:p>
          <a:p>
            <a:pPr algn="just" fontAlgn="base"/>
            <a:endParaRPr lang="en-IE" sz="1100" i="0" dirty="0">
              <a:effectLst/>
              <a:latin typeface="Ubuntu"/>
            </a:endParaRPr>
          </a:p>
          <a:p>
            <a:pPr algn="just" fontAlgn="base"/>
            <a:endParaRPr lang="en-IE" sz="1100" dirty="0">
              <a:latin typeface="Ubuntu"/>
            </a:endParaRPr>
          </a:p>
          <a:p>
            <a:pPr algn="just" fontAlgn="base"/>
            <a:endParaRPr lang="en-IE" sz="1100" i="0" dirty="0">
              <a:effectLst/>
              <a:latin typeface="Ubuntu"/>
            </a:endParaRPr>
          </a:p>
          <a:p>
            <a:pPr algn="just" fontAlgn="base"/>
            <a:endParaRPr lang="en-IE" sz="1100" dirty="0">
              <a:latin typeface="Ubuntu"/>
            </a:endParaRPr>
          </a:p>
          <a:p>
            <a:pPr algn="just" fontAlgn="base"/>
            <a:endParaRPr lang="en-IE" sz="1100" i="0" dirty="0">
              <a:effectLst/>
              <a:latin typeface="Ubuntu"/>
            </a:endParaRPr>
          </a:p>
          <a:p>
            <a:pPr algn="just" fontAlgn="base"/>
            <a:endParaRPr lang="en-IE" sz="1100" dirty="0">
              <a:latin typeface="Ubuntu"/>
            </a:endParaRPr>
          </a:p>
          <a:p>
            <a:pPr algn="just" fontAlgn="base"/>
            <a:endParaRPr lang="en-IE" sz="1100" i="0" dirty="0">
              <a:effectLst/>
              <a:latin typeface="Ubuntu"/>
            </a:endParaRPr>
          </a:p>
          <a:p>
            <a:pPr algn="just" fontAlgn="base"/>
            <a:endParaRPr lang="en-IE" sz="1100" i="0" dirty="0">
              <a:effectLst/>
              <a:latin typeface="Ubuntu"/>
            </a:endParaRPr>
          </a:p>
          <a:p>
            <a:pPr algn="just" fontAlgn="base"/>
            <a:r>
              <a:rPr lang="en-IE" sz="1100" i="0" dirty="0">
                <a:effectLst/>
                <a:latin typeface="Ubuntu"/>
              </a:rPr>
              <a:t>• The commercial rates waiver will continue in its current form during the third quarter of this year for those availing of it. </a:t>
            </a:r>
          </a:p>
          <a:p>
            <a:pPr algn="just" fontAlgn="base"/>
            <a:endParaRPr lang="en-IE" sz="1100" i="0" dirty="0">
              <a:effectLst/>
              <a:latin typeface="Ubuntu"/>
            </a:endParaRPr>
          </a:p>
          <a:p>
            <a:pPr algn="just" fontAlgn="base"/>
            <a:r>
              <a:rPr lang="en-IE" sz="1100" i="0" dirty="0">
                <a:effectLst/>
                <a:latin typeface="Ubuntu"/>
              </a:rPr>
              <a:t>• The 9% VAT rate will be extended until the 1 September, 2022. </a:t>
            </a:r>
          </a:p>
          <a:p>
            <a:pPr algn="just" fontAlgn="base"/>
            <a:endParaRPr lang="en-IE" sz="1100" i="0" dirty="0">
              <a:effectLst/>
              <a:latin typeface="Ubuntu"/>
            </a:endParaRPr>
          </a:p>
          <a:p>
            <a:pPr algn="just" fontAlgn="base"/>
            <a:r>
              <a:rPr lang="en-IE" sz="1100" i="0" dirty="0">
                <a:effectLst/>
                <a:latin typeface="Ubuntu"/>
              </a:rPr>
              <a:t>• Tax warehousing is being extended until the end of the year and will be interest free in 2022.</a:t>
            </a:r>
          </a:p>
          <a:p>
            <a:pPr algn="just" fontAlgn="base"/>
            <a:endParaRPr lang="en-IE" sz="1100" i="0" dirty="0">
              <a:effectLst/>
              <a:latin typeface="Ubuntu"/>
            </a:endParaRPr>
          </a:p>
          <a:p>
            <a:pPr algn="just" fontAlgn="base"/>
            <a:r>
              <a:rPr lang="en-IE" sz="1100" i="0" dirty="0">
                <a:effectLst/>
                <a:latin typeface="Ubuntu"/>
              </a:rPr>
              <a:t>• The Pandemic Unemployment Payment will be closed for new entrants from 1 July of this year and will be gradually phased out from 7 September, so that by early 2022 it will be back in line with the Jobseekers’ Allowance. You can find further information on each of these changes on the gov.ie website. </a:t>
            </a:r>
          </a:p>
          <a:p>
            <a:pPr algn="just" fontAlgn="base"/>
            <a:endParaRPr lang="en-IE" sz="1100" i="0" dirty="0">
              <a:effectLst/>
              <a:latin typeface="Ubuntu"/>
            </a:endParaRPr>
          </a:p>
          <a:p>
            <a:pPr algn="just" fontAlgn="base"/>
            <a:endParaRPr lang="en-IE" sz="1100" i="0" dirty="0">
              <a:effectLst/>
              <a:latin typeface="Ubuntu"/>
            </a:endParaRPr>
          </a:p>
          <a:p>
            <a:pPr algn="just" fontAlgn="base"/>
            <a:endParaRPr lang="en-IE" sz="1100" i="0" dirty="0">
              <a:effectLst/>
              <a:latin typeface="Ubuntu"/>
            </a:endParaRPr>
          </a:p>
        </p:txBody>
      </p:sp>
      <p:sp>
        <p:nvSpPr>
          <p:cNvPr id="20" name="TextBox 19">
            <a:extLst>
              <a:ext uri="{FF2B5EF4-FFF2-40B4-BE49-F238E27FC236}">
                <a16:creationId xmlns:a16="http://schemas.microsoft.com/office/drawing/2014/main" id="{87AEA770-B7C8-4EDB-81FC-F3A6DE3620A3}"/>
              </a:ext>
            </a:extLst>
          </p:cNvPr>
          <p:cNvSpPr txBox="1"/>
          <p:nvPr/>
        </p:nvSpPr>
        <p:spPr>
          <a:xfrm rot="16200000">
            <a:off x="-1553789" y="7328410"/>
            <a:ext cx="4009788" cy="276999"/>
          </a:xfrm>
          <a:prstGeom prst="rect">
            <a:avLst/>
          </a:prstGeom>
          <a:noFill/>
        </p:spPr>
        <p:txBody>
          <a:bodyPr wrap="square" rtlCol="0">
            <a:spAutoFit/>
          </a:bodyPr>
          <a:lstStyle/>
          <a:p>
            <a:r>
              <a:rPr lang="en-IE" sz="1200" i="1" dirty="0"/>
              <a:t>Tánaiste Writes to Every Business in the Country</a:t>
            </a:r>
          </a:p>
        </p:txBody>
      </p:sp>
      <p:sp>
        <p:nvSpPr>
          <p:cNvPr id="27" name="TextBox 26">
            <a:extLst>
              <a:ext uri="{FF2B5EF4-FFF2-40B4-BE49-F238E27FC236}">
                <a16:creationId xmlns:a16="http://schemas.microsoft.com/office/drawing/2014/main" id="{01942318-EA92-46D2-9ED8-A26AD911674C}"/>
              </a:ext>
            </a:extLst>
          </p:cNvPr>
          <p:cNvSpPr txBox="1"/>
          <p:nvPr/>
        </p:nvSpPr>
        <p:spPr>
          <a:xfrm>
            <a:off x="3785616" y="2873306"/>
            <a:ext cx="2809102" cy="7032694"/>
          </a:xfrm>
          <a:prstGeom prst="rect">
            <a:avLst/>
          </a:prstGeom>
          <a:noFill/>
        </p:spPr>
        <p:txBody>
          <a:bodyPr wrap="square" rtlCol="0">
            <a:spAutoFit/>
          </a:bodyPr>
          <a:lstStyle/>
          <a:p>
            <a:pPr algn="just" fontAlgn="base"/>
            <a:r>
              <a:rPr lang="en-IE" sz="1100" i="0" dirty="0">
                <a:effectLst/>
                <a:latin typeface="Ubuntu"/>
              </a:rPr>
              <a:t>• We will use €950m in EU Recovery grants to fund additional investment in higher and further education, skills, research, the digital transformation and climate action, like retrofitting homes and commuter rail.  There will be a special fund of €85m to help enterprises decarbonise and €55m to help you to go digital.  You’ll be hearing more about this in the coming months.</a:t>
            </a:r>
          </a:p>
          <a:p>
            <a:pPr algn="just" fontAlgn="base"/>
            <a:endParaRPr lang="en-IE" sz="1100" i="0" dirty="0">
              <a:effectLst/>
              <a:latin typeface="Ubuntu"/>
            </a:endParaRPr>
          </a:p>
          <a:p>
            <a:pPr algn="just" fontAlgn="base"/>
            <a:r>
              <a:rPr lang="en-IE" sz="1100" i="0" dirty="0">
                <a:effectLst/>
                <a:latin typeface="Ubuntu"/>
              </a:rPr>
              <a:t>• Furthermore, a new additional, more streamlined business support scheme, the Business Resumption Support Scheme (BRSS) will be introduced in September 2021 for businesses with very significantly reduced turnover as a result of public health restrictions. This will be open to business with and without a rateable premises and will be administered by Revenue in a similar way to the CRSS. Businesses who previously availed of other schemes such as the Small Business Assistance Scheme for COVID (SBASC) and the Tourism Business Continuity Scheme for example, as well as CRSS will be eligible to apply provided they meet the qualifying criteria. Details on this scheme will be announced closer to the time, but the Government will continue to help those businesses that are particularly challenged through to the end of the year and beyond if needed.  </a:t>
            </a:r>
          </a:p>
          <a:p>
            <a:pPr algn="just" fontAlgn="base"/>
            <a:endParaRPr lang="en-IE" sz="1100" i="0" dirty="0">
              <a:effectLst/>
              <a:latin typeface="Ubuntu"/>
            </a:endParaRPr>
          </a:p>
          <a:p>
            <a:pPr algn="just" fontAlgn="base"/>
            <a:r>
              <a:rPr lang="en-IE" sz="1100" i="0" dirty="0">
                <a:effectLst/>
                <a:latin typeface="Ubuntu"/>
              </a:rPr>
              <a:t>• The suspension of section 12A of the Redundancy Payments Act 1967 has been extended one last time until the 30 September, at which point employees can trigger a redundancy claim if not taken back on.  Companies genuinely unable to pay will be able to get an interest free loan from the Social Insurance Fund.”</a:t>
            </a:r>
          </a:p>
          <a:p>
            <a:pPr algn="just" fontAlgn="base"/>
            <a:endParaRPr lang="en-IE" sz="1100" i="0" dirty="0">
              <a:effectLst/>
              <a:latin typeface="Ubuntu"/>
            </a:endParaRPr>
          </a:p>
        </p:txBody>
      </p:sp>
      <p:grpSp>
        <p:nvGrpSpPr>
          <p:cNvPr id="28" name="Group 27">
            <a:extLst>
              <a:ext uri="{FF2B5EF4-FFF2-40B4-BE49-F238E27FC236}">
                <a16:creationId xmlns:a16="http://schemas.microsoft.com/office/drawing/2014/main" id="{0A64C157-AA67-4E80-91D1-B6C459A8C562}"/>
              </a:ext>
            </a:extLst>
          </p:cNvPr>
          <p:cNvGrpSpPr/>
          <p:nvPr/>
        </p:nvGrpSpPr>
        <p:grpSpPr>
          <a:xfrm>
            <a:off x="4090415" y="1375990"/>
            <a:ext cx="2078737" cy="1245290"/>
            <a:chOff x="-4157473" y="2186758"/>
            <a:chExt cx="2569835" cy="1897562"/>
          </a:xfrm>
        </p:grpSpPr>
        <p:sp>
          <p:nvSpPr>
            <p:cNvPr id="29" name="Rectangle 28">
              <a:extLst>
                <a:ext uri="{FF2B5EF4-FFF2-40B4-BE49-F238E27FC236}">
                  <a16:creationId xmlns:a16="http://schemas.microsoft.com/office/drawing/2014/main" id="{FD136E45-B996-4DBD-B64F-1FA97786FE7E}"/>
                </a:ext>
              </a:extLst>
            </p:cNvPr>
            <p:cNvSpPr/>
            <p:nvPr/>
          </p:nvSpPr>
          <p:spPr>
            <a:xfrm>
              <a:off x="-4157473" y="2186758"/>
              <a:ext cx="2569835" cy="189756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42BE4FCC-24E8-4235-969C-317684B477D0}"/>
                </a:ext>
              </a:extLst>
            </p:cNvPr>
            <p:cNvSpPr/>
            <p:nvPr/>
          </p:nvSpPr>
          <p:spPr>
            <a:xfrm>
              <a:off x="-4118054" y="2238703"/>
              <a:ext cx="2490999" cy="1793672"/>
            </a:xfrm>
            <a:prstGeom prst="rect">
              <a:avLst/>
            </a:prstGeom>
            <a:blipFill dpi="0" rotWithShape="1">
              <a:blip r:embed="rId4"/>
              <a:srcRect/>
              <a:stretch>
                <a:fillRect l="-32000" t="-70000" r="-12000" b="-3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3427286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CC5D148-A89A-4C2E-8EE4-7D7161AD384D}"/>
              </a:ext>
            </a:extLst>
          </p:cNvPr>
          <p:cNvSpPr/>
          <p:nvPr/>
        </p:nvSpPr>
        <p:spPr>
          <a:xfrm>
            <a:off x="204281" y="154443"/>
            <a:ext cx="828000" cy="82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F8F3806E-269C-4743-B2B5-9AC3CF067590}"/>
              </a:ext>
            </a:extLst>
          </p:cNvPr>
          <p:cNvSpPr/>
          <p:nvPr/>
        </p:nvSpPr>
        <p:spPr>
          <a:xfrm>
            <a:off x="1077238" y="150311"/>
            <a:ext cx="5780762"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A picture containing drawing&#10;&#10;Description automatically generated">
            <a:extLst>
              <a:ext uri="{FF2B5EF4-FFF2-40B4-BE49-F238E27FC236}">
                <a16:creationId xmlns:a16="http://schemas.microsoft.com/office/drawing/2014/main" id="{9E829C8E-62A0-4687-B061-564B6BB168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323" y="192811"/>
            <a:ext cx="682385" cy="751781"/>
          </a:xfrm>
          <a:prstGeom prst="rect">
            <a:avLst/>
          </a:prstGeom>
        </p:spPr>
      </p:pic>
      <p:sp>
        <p:nvSpPr>
          <p:cNvPr id="4" name="Rectangle 3">
            <a:extLst>
              <a:ext uri="{FF2B5EF4-FFF2-40B4-BE49-F238E27FC236}">
                <a16:creationId xmlns:a16="http://schemas.microsoft.com/office/drawing/2014/main" id="{8014E810-34F2-463D-AEF0-71ACAF30D268}"/>
              </a:ext>
            </a:extLst>
          </p:cNvPr>
          <p:cNvSpPr/>
          <p:nvPr/>
        </p:nvSpPr>
        <p:spPr>
          <a:xfrm rot="16200000">
            <a:off x="-4132283" y="5363974"/>
            <a:ext cx="886514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211D7B11-4868-44E7-BDA0-351EB200A274}"/>
              </a:ext>
            </a:extLst>
          </p:cNvPr>
          <p:cNvSpPr/>
          <p:nvPr/>
        </p:nvSpPr>
        <p:spPr>
          <a:xfrm>
            <a:off x="1077238" y="468082"/>
            <a:ext cx="5780762"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4AC81CEF-C063-43F7-91A8-AB5FAF54EE47}"/>
              </a:ext>
            </a:extLst>
          </p:cNvPr>
          <p:cNvSpPr/>
          <p:nvPr/>
        </p:nvSpPr>
        <p:spPr>
          <a:xfrm rot="16200000">
            <a:off x="-3809253" y="5354598"/>
            <a:ext cx="886514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2A2518F-6D32-4A5F-9B65-E2D7860ED507}"/>
              </a:ext>
            </a:extLst>
          </p:cNvPr>
          <p:cNvSpPr txBox="1"/>
          <p:nvPr/>
        </p:nvSpPr>
        <p:spPr>
          <a:xfrm>
            <a:off x="3429000" y="259491"/>
            <a:ext cx="1528119" cy="276999"/>
          </a:xfrm>
          <a:prstGeom prst="rect">
            <a:avLst/>
          </a:prstGeom>
          <a:noFill/>
        </p:spPr>
        <p:txBody>
          <a:bodyPr wrap="square" rtlCol="0">
            <a:spAutoFit/>
          </a:bodyPr>
          <a:lstStyle/>
          <a:p>
            <a:r>
              <a:rPr lang="en-GB" sz="1200" b="1" dirty="0"/>
              <a:t>HTH Accountants</a:t>
            </a:r>
          </a:p>
        </p:txBody>
      </p:sp>
      <p:sp>
        <p:nvSpPr>
          <p:cNvPr id="10" name="TextBox 9">
            <a:extLst>
              <a:ext uri="{FF2B5EF4-FFF2-40B4-BE49-F238E27FC236}">
                <a16:creationId xmlns:a16="http://schemas.microsoft.com/office/drawing/2014/main" id="{202078B3-FD10-43D5-9B22-297F15907D31}"/>
              </a:ext>
            </a:extLst>
          </p:cNvPr>
          <p:cNvSpPr txBox="1"/>
          <p:nvPr/>
        </p:nvSpPr>
        <p:spPr>
          <a:xfrm rot="16200000">
            <a:off x="-782594" y="1223318"/>
            <a:ext cx="2479589" cy="276999"/>
          </a:xfrm>
          <a:prstGeom prst="rect">
            <a:avLst/>
          </a:prstGeom>
          <a:noFill/>
        </p:spPr>
        <p:txBody>
          <a:bodyPr wrap="square" rtlCol="0">
            <a:spAutoFit/>
          </a:bodyPr>
          <a:lstStyle/>
          <a:p>
            <a:r>
              <a:rPr lang="en-GB" sz="1200" dirty="0"/>
              <a:t>2</a:t>
            </a:r>
            <a:r>
              <a:rPr lang="en-GB" sz="1200" baseline="30000" dirty="0"/>
              <a:t>nd</a:t>
            </a:r>
            <a:r>
              <a:rPr lang="en-GB" sz="1200" dirty="0"/>
              <a:t> June 2021</a:t>
            </a:r>
          </a:p>
        </p:txBody>
      </p:sp>
      <p:sp>
        <p:nvSpPr>
          <p:cNvPr id="16" name="Rectangle 1">
            <a:extLst>
              <a:ext uri="{FF2B5EF4-FFF2-40B4-BE49-F238E27FC236}">
                <a16:creationId xmlns:a16="http://schemas.microsoft.com/office/drawing/2014/main" id="{F157ECCE-5918-4486-8B3F-68D598DE56EC}"/>
              </a:ext>
            </a:extLst>
          </p:cNvPr>
          <p:cNvSpPr>
            <a:spLocks noChangeArrowheads="1"/>
          </p:cNvSpPr>
          <p:nvPr/>
        </p:nvSpPr>
        <p:spPr bwMode="auto">
          <a:xfrm>
            <a:off x="1355725" y="3500438"/>
            <a:ext cx="595170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9" name="TextBox 18">
            <a:extLst>
              <a:ext uri="{FF2B5EF4-FFF2-40B4-BE49-F238E27FC236}">
                <a16:creationId xmlns:a16="http://schemas.microsoft.com/office/drawing/2014/main" id="{3F33E0F3-00EE-40F3-BA19-D73EEF90B1C9}"/>
              </a:ext>
            </a:extLst>
          </p:cNvPr>
          <p:cNvSpPr txBox="1"/>
          <p:nvPr/>
        </p:nvSpPr>
        <p:spPr>
          <a:xfrm>
            <a:off x="3836623" y="3166382"/>
            <a:ext cx="2809102" cy="2092881"/>
          </a:xfrm>
          <a:prstGeom prst="rect">
            <a:avLst/>
          </a:prstGeom>
          <a:noFill/>
        </p:spPr>
        <p:txBody>
          <a:bodyPr wrap="square" rtlCol="0">
            <a:spAutoFit/>
          </a:bodyPr>
          <a:lstStyle/>
          <a:p>
            <a:pPr algn="just"/>
            <a:endParaRPr lang="en-GB" sz="1100" dirty="0"/>
          </a:p>
          <a:p>
            <a:pPr algn="just"/>
            <a:r>
              <a:rPr lang="en-GB" sz="1100" dirty="0"/>
              <a:t>I </a:t>
            </a:r>
            <a:r>
              <a:rPr lang="en-IE" sz="1100" dirty="0"/>
              <a:t>hope this helps to clarify some of these points.</a:t>
            </a:r>
          </a:p>
          <a:p>
            <a:pPr algn="just"/>
            <a:endParaRPr lang="en-GB" sz="1100" dirty="0"/>
          </a:p>
          <a:p>
            <a:pPr algn="just"/>
            <a:r>
              <a:rPr lang="en-GB" sz="1100" dirty="0"/>
              <a:t>If you have any questions in relation to these announcements and how it will effect you and your business, don’t hesitate to contact us. </a:t>
            </a:r>
          </a:p>
          <a:p>
            <a:pPr algn="just"/>
            <a:r>
              <a:rPr lang="en-GB" sz="1100" dirty="0"/>
              <a:t>Regards</a:t>
            </a:r>
          </a:p>
          <a:p>
            <a:pPr algn="just"/>
            <a:r>
              <a:rPr lang="en-GB" sz="1100" dirty="0"/>
              <a:t> </a:t>
            </a:r>
          </a:p>
          <a:p>
            <a:pPr algn="just"/>
            <a:r>
              <a:rPr lang="en-GB" sz="2000" dirty="0">
                <a:latin typeface="Brush Script MT" panose="03060802040406070304" pitchFamily="66" charset="0"/>
              </a:rPr>
              <a:t>Kieran Horgan</a:t>
            </a:r>
          </a:p>
          <a:p>
            <a:pPr algn="just"/>
            <a:endParaRPr lang="en-GB" sz="1100" dirty="0"/>
          </a:p>
        </p:txBody>
      </p:sp>
      <p:grpSp>
        <p:nvGrpSpPr>
          <p:cNvPr id="15" name="Group 14">
            <a:extLst>
              <a:ext uri="{FF2B5EF4-FFF2-40B4-BE49-F238E27FC236}">
                <a16:creationId xmlns:a16="http://schemas.microsoft.com/office/drawing/2014/main" id="{010ED792-1D10-44DB-AD59-DFB807B4555F}"/>
              </a:ext>
            </a:extLst>
          </p:cNvPr>
          <p:cNvGrpSpPr/>
          <p:nvPr/>
        </p:nvGrpSpPr>
        <p:grpSpPr>
          <a:xfrm>
            <a:off x="1011935" y="2491558"/>
            <a:ext cx="2511553" cy="1336730"/>
            <a:chOff x="3932824" y="1379255"/>
            <a:chExt cx="2664000" cy="2160000"/>
          </a:xfrm>
        </p:grpSpPr>
        <p:sp>
          <p:nvSpPr>
            <p:cNvPr id="23" name="Rectangle 22">
              <a:extLst>
                <a:ext uri="{FF2B5EF4-FFF2-40B4-BE49-F238E27FC236}">
                  <a16:creationId xmlns:a16="http://schemas.microsoft.com/office/drawing/2014/main" id="{8AFC2463-BFB7-4399-AA70-F1D51F26B4A1}"/>
                </a:ext>
              </a:extLst>
            </p:cNvPr>
            <p:cNvSpPr/>
            <p:nvPr/>
          </p:nvSpPr>
          <p:spPr>
            <a:xfrm>
              <a:off x="3932824" y="1379255"/>
              <a:ext cx="2664000" cy="216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C48BCE32-F195-4154-9506-3F1BF119679C}"/>
                </a:ext>
              </a:extLst>
            </p:cNvPr>
            <p:cNvSpPr/>
            <p:nvPr/>
          </p:nvSpPr>
          <p:spPr>
            <a:xfrm>
              <a:off x="3973687" y="1438384"/>
              <a:ext cx="2582275" cy="2041742"/>
            </a:xfrm>
            <a:prstGeom prst="rect">
              <a:avLst/>
            </a:prstGeom>
            <a:blipFill dpi="0" rotWithShape="1">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6" name="TextBox 25">
            <a:extLst>
              <a:ext uri="{FF2B5EF4-FFF2-40B4-BE49-F238E27FC236}">
                <a16:creationId xmlns:a16="http://schemas.microsoft.com/office/drawing/2014/main" id="{265FE2B9-41B5-4BF5-B00A-50946A1906ED}"/>
              </a:ext>
            </a:extLst>
          </p:cNvPr>
          <p:cNvSpPr txBox="1"/>
          <p:nvPr/>
        </p:nvSpPr>
        <p:spPr>
          <a:xfrm>
            <a:off x="917459" y="1248865"/>
            <a:ext cx="2809102" cy="1107996"/>
          </a:xfrm>
          <a:prstGeom prst="rect">
            <a:avLst/>
          </a:prstGeom>
          <a:noFill/>
        </p:spPr>
        <p:txBody>
          <a:bodyPr wrap="square" rtlCol="0">
            <a:spAutoFit/>
          </a:bodyPr>
          <a:lstStyle/>
          <a:p>
            <a:pPr algn="just" fontAlgn="base"/>
            <a:r>
              <a:rPr lang="en-IE" sz="1100" i="0" dirty="0">
                <a:effectLst/>
                <a:latin typeface="Ubuntu"/>
              </a:rPr>
              <a:t>The Fair Deal Scheme is of interest to many of us and particularly business owners. The Tánaiste updated on changes which will ensure small family businesses and farms will be protected. </a:t>
            </a:r>
          </a:p>
          <a:p>
            <a:pPr algn="just" fontAlgn="base"/>
            <a:endParaRPr lang="en-IE" sz="1100" i="0" dirty="0">
              <a:effectLst/>
              <a:latin typeface="Ubuntu"/>
            </a:endParaRPr>
          </a:p>
        </p:txBody>
      </p:sp>
      <p:sp>
        <p:nvSpPr>
          <p:cNvPr id="20" name="TextBox 19">
            <a:extLst>
              <a:ext uri="{FF2B5EF4-FFF2-40B4-BE49-F238E27FC236}">
                <a16:creationId xmlns:a16="http://schemas.microsoft.com/office/drawing/2014/main" id="{87AEA770-B7C8-4EDB-81FC-F3A6DE3620A3}"/>
              </a:ext>
            </a:extLst>
          </p:cNvPr>
          <p:cNvSpPr txBox="1"/>
          <p:nvPr/>
        </p:nvSpPr>
        <p:spPr>
          <a:xfrm rot="16200000">
            <a:off x="-1553789" y="7328410"/>
            <a:ext cx="4009788" cy="276999"/>
          </a:xfrm>
          <a:prstGeom prst="rect">
            <a:avLst/>
          </a:prstGeom>
          <a:noFill/>
        </p:spPr>
        <p:txBody>
          <a:bodyPr wrap="square" rtlCol="0">
            <a:spAutoFit/>
          </a:bodyPr>
          <a:lstStyle/>
          <a:p>
            <a:r>
              <a:rPr lang="en-IE" sz="1200" i="1" dirty="0"/>
              <a:t>Tánaiste Writes to Every Business in the Country</a:t>
            </a:r>
          </a:p>
        </p:txBody>
      </p:sp>
      <p:grpSp>
        <p:nvGrpSpPr>
          <p:cNvPr id="13" name="Group 12">
            <a:extLst>
              <a:ext uri="{FF2B5EF4-FFF2-40B4-BE49-F238E27FC236}">
                <a16:creationId xmlns:a16="http://schemas.microsoft.com/office/drawing/2014/main" id="{3691B1FB-CE95-4C5C-BFFD-14A353354762}"/>
              </a:ext>
            </a:extLst>
          </p:cNvPr>
          <p:cNvGrpSpPr/>
          <p:nvPr/>
        </p:nvGrpSpPr>
        <p:grpSpPr>
          <a:xfrm>
            <a:off x="949558" y="4348370"/>
            <a:ext cx="2664000" cy="5197966"/>
            <a:chOff x="7447894" y="6177170"/>
            <a:chExt cx="2664000" cy="5197966"/>
          </a:xfrm>
        </p:grpSpPr>
        <p:sp>
          <p:nvSpPr>
            <p:cNvPr id="21" name="Rectangle 20">
              <a:extLst>
                <a:ext uri="{FF2B5EF4-FFF2-40B4-BE49-F238E27FC236}">
                  <a16:creationId xmlns:a16="http://schemas.microsoft.com/office/drawing/2014/main" id="{188573A9-F57E-433C-8106-5BB548DEBDD7}"/>
                </a:ext>
              </a:extLst>
            </p:cNvPr>
            <p:cNvSpPr/>
            <p:nvPr/>
          </p:nvSpPr>
          <p:spPr>
            <a:xfrm>
              <a:off x="7447894" y="6177170"/>
              <a:ext cx="2664000" cy="51979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E0BC31D-94D7-4359-ADBB-86F4A91CDAFD}"/>
                </a:ext>
              </a:extLst>
            </p:cNvPr>
            <p:cNvSpPr/>
            <p:nvPr/>
          </p:nvSpPr>
          <p:spPr>
            <a:xfrm>
              <a:off x="7539334" y="6268610"/>
              <a:ext cx="2470298" cy="49967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6E8E8EE8-1274-43DD-92BB-F1112DDD94D3}"/>
                </a:ext>
              </a:extLst>
            </p:cNvPr>
            <p:cNvSpPr txBox="1"/>
            <p:nvPr/>
          </p:nvSpPr>
          <p:spPr>
            <a:xfrm>
              <a:off x="7595616" y="6315456"/>
              <a:ext cx="2389632" cy="5001369"/>
            </a:xfrm>
            <a:prstGeom prst="rect">
              <a:avLst/>
            </a:prstGeom>
            <a:noFill/>
          </p:spPr>
          <p:txBody>
            <a:bodyPr wrap="square" rtlCol="0">
              <a:spAutoFit/>
            </a:bodyPr>
            <a:lstStyle/>
            <a:p>
              <a:pPr algn="just"/>
              <a:r>
                <a:rPr lang="en-IE" sz="1100" dirty="0"/>
                <a:t>“Finally then, I know the Nursing Home Support Scheme, commonly known as the Fair Deal will be of interest to many of you. The Government has sought to design the Scheme in a way that will provide reassurance to people in their old age, while protecting small family business owners and farmers. To alleviate unnecessary financial pressures, we are extending the cap on contributions based on family-owned and family-operated farm and business assets at three years, where a family successor commits within the first three years of the person's time in care to working the farm or business for a period of six years. This means, regardless of the length of a person's stay in long-term residential care, the maximum contribution based on the capital value of a business will be 7.5% per year for three years only, where all the conditions of the scheme are complied with. This will provide significant protection for business owners, while ensuring those who need to be cared for in a nursing home, receive the help they need.”</a:t>
              </a:r>
              <a:endParaRPr lang="en-GB" sz="1100" dirty="0"/>
            </a:p>
          </p:txBody>
        </p:sp>
      </p:grpSp>
      <p:sp>
        <p:nvSpPr>
          <p:cNvPr id="28" name="TextBox 27">
            <a:extLst>
              <a:ext uri="{FF2B5EF4-FFF2-40B4-BE49-F238E27FC236}">
                <a16:creationId xmlns:a16="http://schemas.microsoft.com/office/drawing/2014/main" id="{757082A4-AA7B-4B49-9E6B-BC1D51BAAD0B}"/>
              </a:ext>
            </a:extLst>
          </p:cNvPr>
          <p:cNvSpPr txBox="1"/>
          <p:nvPr/>
        </p:nvSpPr>
        <p:spPr>
          <a:xfrm>
            <a:off x="3800867" y="1267153"/>
            <a:ext cx="2809102" cy="1954381"/>
          </a:xfrm>
          <a:prstGeom prst="rect">
            <a:avLst/>
          </a:prstGeom>
          <a:noFill/>
        </p:spPr>
        <p:txBody>
          <a:bodyPr wrap="square" rtlCol="0">
            <a:spAutoFit/>
          </a:bodyPr>
          <a:lstStyle/>
          <a:p>
            <a:pPr algn="just" fontAlgn="base"/>
            <a:r>
              <a:rPr lang="en-IE" sz="1100" i="0" dirty="0">
                <a:effectLst/>
                <a:latin typeface="Ubuntu"/>
              </a:rPr>
              <a:t>The Department of Enterprise, Trade and Employment (DETE) plays a key role in implementing the Government’s policies of stimulating the productive capacity of the economy and creating an environment which supports job creation and maintenance. The Department has lead responsibility for Irish policy on global trade and inward investment and a remit to promote fair competition in the marketplace, protect consumers and safeguard workers.</a:t>
            </a:r>
          </a:p>
        </p:txBody>
      </p:sp>
    </p:spTree>
    <p:extLst>
      <p:ext uri="{BB962C8B-B14F-4D97-AF65-F5344CB8AC3E}">
        <p14:creationId xmlns:p14="http://schemas.microsoft.com/office/powerpoint/2010/main" val="36178521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472</TotalTime>
  <Words>1409</Words>
  <Application>Microsoft Office PowerPoint</Application>
  <PresentationFormat>A4 Paper (210x297 mm)</PresentationFormat>
  <Paragraphs>57</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Brush Script MT</vt:lpstr>
      <vt:lpstr>Calibri</vt:lpstr>
      <vt:lpstr>Calibri Light</vt:lpstr>
      <vt:lpstr>inherit</vt:lpstr>
      <vt:lpstr>Ubuntu</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Maresa Connolly</dc:creator>
  <cp:lastModifiedBy>Maresa Connolly</cp:lastModifiedBy>
  <cp:revision>37</cp:revision>
  <cp:lastPrinted>2021-06-02T10:30:19Z</cp:lastPrinted>
  <dcterms:created xsi:type="dcterms:W3CDTF">2020-07-27T06:56:53Z</dcterms:created>
  <dcterms:modified xsi:type="dcterms:W3CDTF">2021-06-02T12:03:43Z</dcterms:modified>
</cp:coreProperties>
</file>