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B44A"/>
    <a:srgbClr val="6AA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BC7F4-7E1D-4C71-A017-2080E38A4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1D7F6B-3729-4C19-88FC-98B12BEDB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A1FAF-8A59-4B12-9C72-E97B51CA5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74FE6-16C1-44A2-8AA9-D5103081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407C6-5E56-49F3-8101-CC9DD806A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29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271FC-0BF6-4127-B4AB-D43C0767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7DC05E-E5D1-4F3D-AA8C-876A88D4E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904E9-4E31-4107-BB98-9FCFED3B5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5F7AC-3194-4B67-89F9-468DD4D4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BD48F-F883-4495-8E43-4CB0F6A6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02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02158C-11E0-43FC-92A3-9AADE8749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934FE2-0F7F-4A14-B330-5534B4F2A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A54A4-50C5-45DB-834C-43580A0F8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59825-2A7B-4763-BB34-1BE7E423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F769C-0CE9-4308-8846-4D231BFB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56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11D0D-04F2-450E-9CE4-C91212D6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27116-F13A-4EC1-889A-81BB1A801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068D5-7D7F-4E08-8177-9B27D24C0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5FFC9-C512-4B31-8CBC-B3C91FD1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378E3-BE04-4BB0-BE4C-91B1C0CD7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92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B4952-2B73-42AD-9600-3204EB75A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C07F5-4D64-4846-939F-6D57DF86C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781D-8172-4732-9AC8-549576F50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AB64B-037D-4A84-99FD-3F2B30CA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34AB6-61C0-4F9E-835E-D98C7919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93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4AC1-BF4F-4D51-B860-51F04E6A2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B19C5-0E30-4AFD-B829-3BA22DD89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4C48E-B6E8-4341-9118-019C90E2C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ED4C0-7B33-41B2-BBD5-48471301E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DA519-17A1-4D43-A2B3-150A6C91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8959A-89BF-47E8-8297-EDAEF1CF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15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05CC-A977-4129-B9EE-7CD6F020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4201F-C297-4B5E-9CC0-6363CFF5E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E3F9B-C8E8-44CC-8533-3D3967CD1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12510A-4498-4CEF-9C0F-AD5D112AE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4B034F-D74A-4BE3-9AA0-298298820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A26C4-0648-4F0E-888D-24ADCAE94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D145D-1B12-48DA-B4EF-A33DA2AD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525F93-5E89-4EF5-BCD8-17AB6A20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77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90394-FE44-4670-ACF6-0302C59AC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EE6FF6-8DB4-4C6B-9221-FF310F470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ED5B5-3095-4172-ACE4-03928BAA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66962-FFE9-4D6E-800E-570384E0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08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AB8869-FF1E-428E-8455-CAA4BF184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507A42-1A9F-43E3-A9CB-976C64D46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F8AA1-6FC2-4081-899C-823F4AF3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23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0A7AA-D690-4D33-B59F-3E1019744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0F873-9701-45E9-98BC-E8D1E6DF3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142CE-0F01-4282-8E4A-4E46B9ECD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91603-8CAB-4BDD-874F-0092395CC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4D89B-5662-46A4-A752-0AD4A347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72F0C-E002-4BF4-AC28-C37C6D14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59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343E9-C7A1-4163-B264-9BB6FE33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0C658-0E44-4B49-BF68-8D61DF8A6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98667-4E65-41E3-83C3-E968789D0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64C67-35FB-42EB-9574-90C7A846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2FFB7-A90A-4813-8882-CF8529E0A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BFA90-D1B7-44DB-B5F8-901B4D10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35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559044-B725-4297-BE3E-223CF2826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76CD7-38A1-404E-8956-9B1A4BB69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9A605-0EED-4066-9082-D888138A1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8370-F1A6-4463-9F20-822A3665A3A4}" type="datetimeFigureOut">
              <a:rPr lang="en-GB" smtClean="0"/>
              <a:t>11/03/2021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4A437-9762-4EBE-89B7-5374792A6B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4FB27-B125-451D-B42D-33FDC9501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7435B-F261-45FA-8FBC-B3A0DEB04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70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6D492F-5737-4898-9002-E5818692FC0D}"/>
              </a:ext>
            </a:extLst>
          </p:cNvPr>
          <p:cNvSpPr txBox="1"/>
          <p:nvPr/>
        </p:nvSpPr>
        <p:spPr>
          <a:xfrm>
            <a:off x="949651" y="1730686"/>
            <a:ext cx="4119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If you are claiming the €350 PUP each 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2D3ED8-F474-4D20-B6C8-07486B034134}"/>
              </a:ext>
            </a:extLst>
          </p:cNvPr>
          <p:cNvSpPr txBox="1"/>
          <p:nvPr/>
        </p:nvSpPr>
        <p:spPr>
          <a:xfrm>
            <a:off x="952963" y="2121625"/>
            <a:ext cx="4404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Revenue calculates the annualised amount: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045E4D-9E7B-4BB8-89DD-8F372EEF9288}"/>
              </a:ext>
            </a:extLst>
          </p:cNvPr>
          <p:cNvSpPr txBox="1"/>
          <p:nvPr/>
        </p:nvSpPr>
        <p:spPr>
          <a:xfrm>
            <a:off x="946337" y="2482747"/>
            <a:ext cx="4404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National Annual Amount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3294AAE-4104-49F2-8345-1CDEAA492829}"/>
              </a:ext>
            </a:extLst>
          </p:cNvPr>
          <p:cNvGrpSpPr/>
          <p:nvPr/>
        </p:nvGrpSpPr>
        <p:grpSpPr>
          <a:xfrm>
            <a:off x="1062273" y="2823300"/>
            <a:ext cx="5038081" cy="1705157"/>
            <a:chOff x="1062273" y="2823300"/>
            <a:chExt cx="5038081" cy="170515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C85C2A6-DE28-47EF-9133-5861CDBBC3D3}"/>
                </a:ext>
              </a:extLst>
            </p:cNvPr>
            <p:cNvSpPr/>
            <p:nvPr/>
          </p:nvSpPr>
          <p:spPr>
            <a:xfrm>
              <a:off x="1063337" y="2823300"/>
              <a:ext cx="5032663" cy="40750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C9D9D5A-67A1-443B-BFC2-757C5A6A7FA7}"/>
                </a:ext>
              </a:extLst>
            </p:cNvPr>
            <p:cNvSpPr/>
            <p:nvPr/>
          </p:nvSpPr>
          <p:spPr>
            <a:xfrm>
              <a:off x="1062805" y="3230712"/>
              <a:ext cx="5032663" cy="4075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2D9D4EE-A7E2-4EF8-B6CE-98C340E2F03C}"/>
                </a:ext>
              </a:extLst>
            </p:cNvPr>
            <p:cNvSpPr/>
            <p:nvPr/>
          </p:nvSpPr>
          <p:spPr>
            <a:xfrm>
              <a:off x="1062273" y="3627195"/>
              <a:ext cx="5032663" cy="407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C9EAC-C16D-4E0C-90BD-52B90BF9697E}"/>
                </a:ext>
              </a:extLst>
            </p:cNvPr>
            <p:cNvSpPr txBox="1"/>
            <p:nvPr/>
          </p:nvSpPr>
          <p:spPr>
            <a:xfrm>
              <a:off x="1246173" y="2899646"/>
              <a:ext cx="48498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Description                                 Amount                  Calculation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C7DF59C-D2DE-4FE0-AAD4-C5A3BB6EFA39}"/>
                </a:ext>
              </a:extLst>
            </p:cNvPr>
            <p:cNvSpPr txBox="1"/>
            <p:nvPr/>
          </p:nvSpPr>
          <p:spPr>
            <a:xfrm>
              <a:off x="1246173" y="3284018"/>
              <a:ext cx="484982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i="1" dirty="0"/>
                <a:t>Weekly Amount                                                                €350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9EC5A61-B9A5-4D27-ABDB-798DB3DE8B14}"/>
                </a:ext>
              </a:extLst>
            </p:cNvPr>
            <p:cNvSpPr txBox="1"/>
            <p:nvPr/>
          </p:nvSpPr>
          <p:spPr>
            <a:xfrm>
              <a:off x="1246173" y="3646811"/>
              <a:ext cx="484982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i="1" dirty="0"/>
                <a:t>Annualised Amount                        350 x 52                  €18,200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D1514EA-77DB-4F54-A769-11D0A826CB3A}"/>
                </a:ext>
              </a:extLst>
            </p:cNvPr>
            <p:cNvSpPr/>
            <p:nvPr/>
          </p:nvSpPr>
          <p:spPr>
            <a:xfrm>
              <a:off x="1066627" y="4032143"/>
              <a:ext cx="5032663" cy="496314"/>
            </a:xfrm>
            <a:prstGeom prst="rect">
              <a:avLst/>
            </a:prstGeom>
            <a:solidFill>
              <a:srgbClr val="75B4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4F1920E-8CB7-4C56-AC13-DEF8E940001A}"/>
                </a:ext>
              </a:extLst>
            </p:cNvPr>
            <p:cNvSpPr txBox="1"/>
            <p:nvPr/>
          </p:nvSpPr>
          <p:spPr>
            <a:xfrm>
              <a:off x="1250527" y="4069177"/>
              <a:ext cx="4849827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i="1" u="sng" dirty="0"/>
                <a:t>Weekly</a:t>
              </a:r>
              <a:r>
                <a:rPr lang="en-GB" sz="1300" i="1" dirty="0"/>
                <a:t> Reduction in Tax Credits   €3,640 ÷ 52            €70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CA27C72-DF6D-43E7-8766-39C03C669D15}"/>
                </a:ext>
              </a:extLst>
            </p:cNvPr>
            <p:cNvSpPr txBox="1"/>
            <p:nvPr/>
          </p:nvSpPr>
          <p:spPr>
            <a:xfrm>
              <a:off x="1219199" y="4302034"/>
              <a:ext cx="35966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i="1" dirty="0"/>
                <a:t>*On the standard Income Tax rate of 20%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9729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Maresa Connolly</dc:creator>
  <cp:lastModifiedBy>Maresa Connolly</cp:lastModifiedBy>
  <cp:revision>6</cp:revision>
  <dcterms:created xsi:type="dcterms:W3CDTF">2021-03-10T13:43:11Z</dcterms:created>
  <dcterms:modified xsi:type="dcterms:W3CDTF">2021-03-11T15:09:04Z</dcterms:modified>
</cp:coreProperties>
</file>