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3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96" d="100"/>
          <a:sy n="96" d="100"/>
        </p:scale>
        <p:origin x="1908" y="72"/>
      </p:cViewPr>
      <p:guideLst>
        <p:guide orient="horz" pos="3120"/>
        <p:guide pos="213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78FCAAE-F3D5-4364-AA5B-303112BD3B3D}" type="datetimeFigureOut">
              <a:rPr lang="en-GB" smtClean="0"/>
              <a:t>11/03/2021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663B58-B80A-4B2C-84B1-17D5B8F4C8DE}" type="slidenum">
              <a:rPr lang="en-GB" smtClean="0"/>
              <a:t>‹#›</a:t>
            </a:fld>
            <a:endParaRPr lang="en-GB"/>
          </a:p>
        </p:txBody>
      </p:sp>
    </p:spTree>
    <p:extLst>
      <p:ext uri="{BB962C8B-B14F-4D97-AF65-F5344CB8AC3E}">
        <p14:creationId xmlns:p14="http://schemas.microsoft.com/office/powerpoint/2010/main" val="32957351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78FCAAE-F3D5-4364-AA5B-303112BD3B3D}" type="datetimeFigureOut">
              <a:rPr lang="en-GB" smtClean="0"/>
              <a:t>11/03/2021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663B58-B80A-4B2C-84B1-17D5B8F4C8DE}" type="slidenum">
              <a:rPr lang="en-GB" smtClean="0"/>
              <a:t>‹#›</a:t>
            </a:fld>
            <a:endParaRPr lang="en-GB"/>
          </a:p>
        </p:txBody>
      </p:sp>
    </p:spTree>
    <p:extLst>
      <p:ext uri="{BB962C8B-B14F-4D97-AF65-F5344CB8AC3E}">
        <p14:creationId xmlns:p14="http://schemas.microsoft.com/office/powerpoint/2010/main" val="32062963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78FCAAE-F3D5-4364-AA5B-303112BD3B3D}" type="datetimeFigureOut">
              <a:rPr lang="en-GB" smtClean="0"/>
              <a:t>11/03/2021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663B58-B80A-4B2C-84B1-17D5B8F4C8DE}" type="slidenum">
              <a:rPr lang="en-GB" smtClean="0"/>
              <a:t>‹#›</a:t>
            </a:fld>
            <a:endParaRPr lang="en-GB"/>
          </a:p>
        </p:txBody>
      </p:sp>
    </p:spTree>
    <p:extLst>
      <p:ext uri="{BB962C8B-B14F-4D97-AF65-F5344CB8AC3E}">
        <p14:creationId xmlns:p14="http://schemas.microsoft.com/office/powerpoint/2010/main" val="21316673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78FCAAE-F3D5-4364-AA5B-303112BD3B3D}" type="datetimeFigureOut">
              <a:rPr lang="en-GB" smtClean="0"/>
              <a:t>11/03/2021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663B58-B80A-4B2C-84B1-17D5B8F4C8DE}" type="slidenum">
              <a:rPr lang="en-GB" smtClean="0"/>
              <a:t>‹#›</a:t>
            </a:fld>
            <a:endParaRPr lang="en-GB"/>
          </a:p>
        </p:txBody>
      </p:sp>
    </p:spTree>
    <p:extLst>
      <p:ext uri="{BB962C8B-B14F-4D97-AF65-F5344CB8AC3E}">
        <p14:creationId xmlns:p14="http://schemas.microsoft.com/office/powerpoint/2010/main" val="3742913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78FCAAE-F3D5-4364-AA5B-303112BD3B3D}" type="datetimeFigureOut">
              <a:rPr lang="en-GB" smtClean="0"/>
              <a:t>11/03/2021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663B58-B80A-4B2C-84B1-17D5B8F4C8DE}" type="slidenum">
              <a:rPr lang="en-GB" smtClean="0"/>
              <a:t>‹#›</a:t>
            </a:fld>
            <a:endParaRPr lang="en-GB"/>
          </a:p>
        </p:txBody>
      </p:sp>
    </p:spTree>
    <p:extLst>
      <p:ext uri="{BB962C8B-B14F-4D97-AF65-F5344CB8AC3E}">
        <p14:creationId xmlns:p14="http://schemas.microsoft.com/office/powerpoint/2010/main" val="17849514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78FCAAE-F3D5-4364-AA5B-303112BD3B3D}" type="datetimeFigureOut">
              <a:rPr lang="en-GB" smtClean="0"/>
              <a:t>11/03/2021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7663B58-B80A-4B2C-84B1-17D5B8F4C8DE}" type="slidenum">
              <a:rPr lang="en-GB" smtClean="0"/>
              <a:t>‹#›</a:t>
            </a:fld>
            <a:endParaRPr lang="en-GB"/>
          </a:p>
        </p:txBody>
      </p:sp>
    </p:spTree>
    <p:extLst>
      <p:ext uri="{BB962C8B-B14F-4D97-AF65-F5344CB8AC3E}">
        <p14:creationId xmlns:p14="http://schemas.microsoft.com/office/powerpoint/2010/main" val="17460604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78FCAAE-F3D5-4364-AA5B-303112BD3B3D}" type="datetimeFigureOut">
              <a:rPr lang="en-GB" smtClean="0"/>
              <a:t>11/03/2021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7663B58-B80A-4B2C-84B1-17D5B8F4C8DE}" type="slidenum">
              <a:rPr lang="en-GB" smtClean="0"/>
              <a:t>‹#›</a:t>
            </a:fld>
            <a:endParaRPr lang="en-GB"/>
          </a:p>
        </p:txBody>
      </p:sp>
    </p:spTree>
    <p:extLst>
      <p:ext uri="{BB962C8B-B14F-4D97-AF65-F5344CB8AC3E}">
        <p14:creationId xmlns:p14="http://schemas.microsoft.com/office/powerpoint/2010/main" val="31836772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78FCAAE-F3D5-4364-AA5B-303112BD3B3D}" type="datetimeFigureOut">
              <a:rPr lang="en-GB" smtClean="0"/>
              <a:t>11/03/2021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7663B58-B80A-4B2C-84B1-17D5B8F4C8DE}" type="slidenum">
              <a:rPr lang="en-GB" smtClean="0"/>
              <a:t>‹#›</a:t>
            </a:fld>
            <a:endParaRPr lang="en-GB"/>
          </a:p>
        </p:txBody>
      </p:sp>
    </p:spTree>
    <p:extLst>
      <p:ext uri="{BB962C8B-B14F-4D97-AF65-F5344CB8AC3E}">
        <p14:creationId xmlns:p14="http://schemas.microsoft.com/office/powerpoint/2010/main" val="20325929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8FCAAE-F3D5-4364-AA5B-303112BD3B3D}" type="datetimeFigureOut">
              <a:rPr lang="en-GB" smtClean="0"/>
              <a:t>11/03/2021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7663B58-B80A-4B2C-84B1-17D5B8F4C8DE}" type="slidenum">
              <a:rPr lang="en-GB" smtClean="0"/>
              <a:t>‹#›</a:t>
            </a:fld>
            <a:endParaRPr lang="en-GB"/>
          </a:p>
        </p:txBody>
      </p:sp>
    </p:spTree>
    <p:extLst>
      <p:ext uri="{BB962C8B-B14F-4D97-AF65-F5344CB8AC3E}">
        <p14:creationId xmlns:p14="http://schemas.microsoft.com/office/powerpoint/2010/main" val="1014540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D78FCAAE-F3D5-4364-AA5B-303112BD3B3D}" type="datetimeFigureOut">
              <a:rPr lang="en-GB" smtClean="0"/>
              <a:t>11/03/2021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7663B58-B80A-4B2C-84B1-17D5B8F4C8DE}" type="slidenum">
              <a:rPr lang="en-GB" smtClean="0"/>
              <a:t>‹#›</a:t>
            </a:fld>
            <a:endParaRPr lang="en-GB"/>
          </a:p>
        </p:txBody>
      </p:sp>
    </p:spTree>
    <p:extLst>
      <p:ext uri="{BB962C8B-B14F-4D97-AF65-F5344CB8AC3E}">
        <p14:creationId xmlns:p14="http://schemas.microsoft.com/office/powerpoint/2010/main" val="14172023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D78FCAAE-F3D5-4364-AA5B-303112BD3B3D}" type="datetimeFigureOut">
              <a:rPr lang="en-GB" smtClean="0"/>
              <a:t>11/03/2021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7663B58-B80A-4B2C-84B1-17D5B8F4C8DE}" type="slidenum">
              <a:rPr lang="en-GB" smtClean="0"/>
              <a:t>‹#›</a:t>
            </a:fld>
            <a:endParaRPr lang="en-GB"/>
          </a:p>
        </p:txBody>
      </p:sp>
    </p:spTree>
    <p:extLst>
      <p:ext uri="{BB962C8B-B14F-4D97-AF65-F5344CB8AC3E}">
        <p14:creationId xmlns:p14="http://schemas.microsoft.com/office/powerpoint/2010/main" val="3030090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D78FCAAE-F3D5-4364-AA5B-303112BD3B3D}" type="datetimeFigureOut">
              <a:rPr lang="en-GB" smtClean="0"/>
              <a:t>11/03/2021</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7663B58-B80A-4B2C-84B1-17D5B8F4C8DE}" type="slidenum">
              <a:rPr lang="en-GB" smtClean="0"/>
              <a:t>‹#›</a:t>
            </a:fld>
            <a:endParaRPr lang="en-GB"/>
          </a:p>
        </p:txBody>
      </p:sp>
    </p:spTree>
    <p:extLst>
      <p:ext uri="{BB962C8B-B14F-4D97-AF65-F5344CB8AC3E}">
        <p14:creationId xmlns:p14="http://schemas.microsoft.com/office/powerpoint/2010/main" val="28614362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CC5D148-A89A-4C2E-8EE4-7D7161AD384D}"/>
              </a:ext>
            </a:extLst>
          </p:cNvPr>
          <p:cNvSpPr/>
          <p:nvPr/>
        </p:nvSpPr>
        <p:spPr>
          <a:xfrm>
            <a:off x="204281" y="154443"/>
            <a:ext cx="828000" cy="828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Rectangle 1">
            <a:extLst>
              <a:ext uri="{FF2B5EF4-FFF2-40B4-BE49-F238E27FC236}">
                <a16:creationId xmlns:a16="http://schemas.microsoft.com/office/drawing/2014/main" id="{F8F3806E-269C-4743-B2B5-9AC3CF067590}"/>
              </a:ext>
            </a:extLst>
          </p:cNvPr>
          <p:cNvSpPr/>
          <p:nvPr/>
        </p:nvSpPr>
        <p:spPr>
          <a:xfrm>
            <a:off x="1077238" y="150311"/>
            <a:ext cx="5780762" cy="180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 name="Picture 2" descr="A picture containing drawing&#10;&#10;Description automatically generated">
            <a:extLst>
              <a:ext uri="{FF2B5EF4-FFF2-40B4-BE49-F238E27FC236}">
                <a16:creationId xmlns:a16="http://schemas.microsoft.com/office/drawing/2014/main" id="{9E829C8E-62A0-4687-B061-564B6BB1684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7323" y="192811"/>
            <a:ext cx="682385" cy="751781"/>
          </a:xfrm>
          <a:prstGeom prst="rect">
            <a:avLst/>
          </a:prstGeom>
        </p:spPr>
      </p:pic>
      <p:sp>
        <p:nvSpPr>
          <p:cNvPr id="4" name="Rectangle 3">
            <a:extLst>
              <a:ext uri="{FF2B5EF4-FFF2-40B4-BE49-F238E27FC236}">
                <a16:creationId xmlns:a16="http://schemas.microsoft.com/office/drawing/2014/main" id="{8014E810-34F2-463D-AEF0-71ACAF30D268}"/>
              </a:ext>
            </a:extLst>
          </p:cNvPr>
          <p:cNvSpPr/>
          <p:nvPr/>
        </p:nvSpPr>
        <p:spPr>
          <a:xfrm rot="16200000">
            <a:off x="-4132283" y="5363974"/>
            <a:ext cx="8865140" cy="180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a:extLst>
              <a:ext uri="{FF2B5EF4-FFF2-40B4-BE49-F238E27FC236}">
                <a16:creationId xmlns:a16="http://schemas.microsoft.com/office/drawing/2014/main" id="{211D7B11-4868-44E7-BDA0-351EB200A274}"/>
              </a:ext>
            </a:extLst>
          </p:cNvPr>
          <p:cNvSpPr/>
          <p:nvPr/>
        </p:nvSpPr>
        <p:spPr>
          <a:xfrm>
            <a:off x="1077238" y="468082"/>
            <a:ext cx="5780762" cy="180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a:extLst>
              <a:ext uri="{FF2B5EF4-FFF2-40B4-BE49-F238E27FC236}">
                <a16:creationId xmlns:a16="http://schemas.microsoft.com/office/drawing/2014/main" id="{4AC81CEF-C063-43F7-91A8-AB5FAF54EE47}"/>
              </a:ext>
            </a:extLst>
          </p:cNvPr>
          <p:cNvSpPr/>
          <p:nvPr/>
        </p:nvSpPr>
        <p:spPr>
          <a:xfrm rot="16200000">
            <a:off x="-3809253" y="5354598"/>
            <a:ext cx="8865140" cy="180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B2A2518F-6D32-4A5F-9B65-E2D7860ED507}"/>
              </a:ext>
            </a:extLst>
          </p:cNvPr>
          <p:cNvSpPr txBox="1"/>
          <p:nvPr/>
        </p:nvSpPr>
        <p:spPr>
          <a:xfrm>
            <a:off x="3429000" y="259491"/>
            <a:ext cx="1528119" cy="276999"/>
          </a:xfrm>
          <a:prstGeom prst="rect">
            <a:avLst/>
          </a:prstGeom>
          <a:noFill/>
        </p:spPr>
        <p:txBody>
          <a:bodyPr wrap="square" rtlCol="0">
            <a:spAutoFit/>
          </a:bodyPr>
          <a:lstStyle/>
          <a:p>
            <a:r>
              <a:rPr lang="en-GB" sz="1200" b="1" dirty="0"/>
              <a:t>HTH Accountants</a:t>
            </a:r>
          </a:p>
        </p:txBody>
      </p:sp>
      <p:sp>
        <p:nvSpPr>
          <p:cNvPr id="10" name="TextBox 9">
            <a:extLst>
              <a:ext uri="{FF2B5EF4-FFF2-40B4-BE49-F238E27FC236}">
                <a16:creationId xmlns:a16="http://schemas.microsoft.com/office/drawing/2014/main" id="{202078B3-FD10-43D5-9B22-297F15907D31}"/>
              </a:ext>
            </a:extLst>
          </p:cNvPr>
          <p:cNvSpPr txBox="1"/>
          <p:nvPr/>
        </p:nvSpPr>
        <p:spPr>
          <a:xfrm rot="16200000">
            <a:off x="-782594" y="1223318"/>
            <a:ext cx="2479589" cy="276999"/>
          </a:xfrm>
          <a:prstGeom prst="rect">
            <a:avLst/>
          </a:prstGeom>
          <a:noFill/>
        </p:spPr>
        <p:txBody>
          <a:bodyPr wrap="square" rtlCol="0">
            <a:spAutoFit/>
          </a:bodyPr>
          <a:lstStyle/>
          <a:p>
            <a:r>
              <a:rPr lang="en-GB" sz="1200" dirty="0"/>
              <a:t>24</a:t>
            </a:r>
            <a:r>
              <a:rPr lang="en-GB" sz="1200" baseline="30000" dirty="0"/>
              <a:t>th</a:t>
            </a:r>
            <a:r>
              <a:rPr lang="en-GB" sz="1200" dirty="0"/>
              <a:t> March  2021</a:t>
            </a:r>
          </a:p>
        </p:txBody>
      </p:sp>
      <p:sp>
        <p:nvSpPr>
          <p:cNvPr id="12" name="TextBox 11">
            <a:extLst>
              <a:ext uri="{FF2B5EF4-FFF2-40B4-BE49-F238E27FC236}">
                <a16:creationId xmlns:a16="http://schemas.microsoft.com/office/drawing/2014/main" id="{BD63B900-8C11-4832-99CD-7A803F601E34}"/>
              </a:ext>
            </a:extLst>
          </p:cNvPr>
          <p:cNvSpPr txBox="1"/>
          <p:nvPr/>
        </p:nvSpPr>
        <p:spPr>
          <a:xfrm>
            <a:off x="1962912" y="702570"/>
            <a:ext cx="3823035" cy="307777"/>
          </a:xfrm>
          <a:prstGeom prst="rect">
            <a:avLst/>
          </a:prstGeom>
          <a:noFill/>
        </p:spPr>
        <p:txBody>
          <a:bodyPr wrap="square" rtlCol="0">
            <a:spAutoFit/>
          </a:bodyPr>
          <a:lstStyle/>
          <a:p>
            <a:pPr algn="ctr"/>
            <a:r>
              <a:rPr lang="en-GB" sz="1400" b="1" dirty="0"/>
              <a:t>PUP Income Tax Liabilities for 2021 Payments</a:t>
            </a:r>
            <a:endParaRPr lang="en-GB" sz="1400" dirty="0"/>
          </a:p>
        </p:txBody>
      </p:sp>
      <p:sp>
        <p:nvSpPr>
          <p:cNvPr id="16" name="Rectangle 1">
            <a:extLst>
              <a:ext uri="{FF2B5EF4-FFF2-40B4-BE49-F238E27FC236}">
                <a16:creationId xmlns:a16="http://schemas.microsoft.com/office/drawing/2014/main" id="{F157ECCE-5918-4486-8B3F-68D598DE56EC}"/>
              </a:ext>
            </a:extLst>
          </p:cNvPr>
          <p:cNvSpPr>
            <a:spLocks noChangeArrowheads="1"/>
          </p:cNvSpPr>
          <p:nvPr/>
        </p:nvSpPr>
        <p:spPr bwMode="auto">
          <a:xfrm>
            <a:off x="1355725" y="3500438"/>
            <a:ext cx="595170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25" name="TextBox 24">
            <a:extLst>
              <a:ext uri="{FF2B5EF4-FFF2-40B4-BE49-F238E27FC236}">
                <a16:creationId xmlns:a16="http://schemas.microsoft.com/office/drawing/2014/main" id="{7DFDA6EF-491D-4AEA-A827-D3778A7E4BE5}"/>
              </a:ext>
            </a:extLst>
          </p:cNvPr>
          <p:cNvSpPr txBox="1"/>
          <p:nvPr/>
        </p:nvSpPr>
        <p:spPr>
          <a:xfrm>
            <a:off x="905540" y="1123775"/>
            <a:ext cx="2809102" cy="1446550"/>
          </a:xfrm>
          <a:prstGeom prst="rect">
            <a:avLst/>
          </a:prstGeom>
          <a:noFill/>
        </p:spPr>
        <p:txBody>
          <a:bodyPr wrap="square" rtlCol="0">
            <a:spAutoFit/>
          </a:bodyPr>
          <a:lstStyle/>
          <a:p>
            <a:pPr algn="just" fontAlgn="base"/>
            <a:r>
              <a:rPr lang="en-IE" sz="1100" i="0" dirty="0">
                <a:effectLst/>
              </a:rPr>
              <a:t>In January we gave you some guidelines in relation to the taxation of the Pandemic Unemployment Payments that were received in 2020.</a:t>
            </a:r>
          </a:p>
          <a:p>
            <a:pPr algn="just" fontAlgn="base"/>
            <a:endParaRPr lang="en-IE" sz="1100" i="0" dirty="0">
              <a:effectLst/>
            </a:endParaRPr>
          </a:p>
          <a:p>
            <a:pPr algn="just" fontAlgn="base"/>
            <a:r>
              <a:rPr lang="en-IE" sz="1100" dirty="0"/>
              <a:t>Revenue set out a plan to collect all income tax due over the four year period from 2022 to 2025.</a:t>
            </a:r>
          </a:p>
        </p:txBody>
      </p:sp>
      <p:sp>
        <p:nvSpPr>
          <p:cNvPr id="28" name="TextBox 27">
            <a:extLst>
              <a:ext uri="{FF2B5EF4-FFF2-40B4-BE49-F238E27FC236}">
                <a16:creationId xmlns:a16="http://schemas.microsoft.com/office/drawing/2014/main" id="{FA84D49F-7AD9-4C48-B716-6C60B4DC7440}"/>
              </a:ext>
            </a:extLst>
          </p:cNvPr>
          <p:cNvSpPr txBox="1"/>
          <p:nvPr/>
        </p:nvSpPr>
        <p:spPr>
          <a:xfrm>
            <a:off x="3738590" y="6467849"/>
            <a:ext cx="2809102" cy="1785104"/>
          </a:xfrm>
          <a:prstGeom prst="rect">
            <a:avLst/>
          </a:prstGeom>
          <a:noFill/>
        </p:spPr>
        <p:txBody>
          <a:bodyPr wrap="square" rtlCol="0">
            <a:spAutoFit/>
          </a:bodyPr>
          <a:lstStyle/>
          <a:p>
            <a:pPr algn="just" fontAlgn="base"/>
            <a:endParaRPr lang="en-IE" sz="1100" i="0" dirty="0">
              <a:effectLst/>
            </a:endParaRPr>
          </a:p>
          <a:p>
            <a:pPr algn="just" fontAlgn="base"/>
            <a:r>
              <a:rPr lang="en-IE" sz="1100" b="1" i="0" dirty="0">
                <a:effectLst/>
              </a:rPr>
              <a:t>The Process when PUP payments have ended</a:t>
            </a:r>
          </a:p>
          <a:p>
            <a:pPr algn="just" fontAlgn="base"/>
            <a:r>
              <a:rPr lang="en-IE" sz="1100" i="0" dirty="0">
                <a:effectLst/>
              </a:rPr>
              <a:t>The adjusted tax credits and rate band apply only for the duration of the PUP. They will be readjusted to your normal entitlements after DSP reports to Revenue that they are no longer making PUP payments to you. The processing of these reports from DSP are prioritised by Revenue.</a:t>
            </a:r>
            <a:endParaRPr lang="en-GB" sz="1100" dirty="0">
              <a:effectLst/>
              <a:ea typeface="Calibri" panose="020F0502020204030204" pitchFamily="34" charset="0"/>
              <a:cs typeface="Times New Roman" panose="02020603050405020304" pitchFamily="18" charset="0"/>
            </a:endParaRPr>
          </a:p>
          <a:p>
            <a:pPr algn="just" fontAlgn="base"/>
            <a:endParaRPr lang="en-IE" sz="1100" i="0" dirty="0">
              <a:effectLst/>
            </a:endParaRPr>
          </a:p>
        </p:txBody>
      </p:sp>
      <p:sp>
        <p:nvSpPr>
          <p:cNvPr id="36" name="TextBox 35">
            <a:extLst>
              <a:ext uri="{FF2B5EF4-FFF2-40B4-BE49-F238E27FC236}">
                <a16:creationId xmlns:a16="http://schemas.microsoft.com/office/drawing/2014/main" id="{E48467F8-4017-45B4-934B-E33B6EF319E8}"/>
              </a:ext>
            </a:extLst>
          </p:cNvPr>
          <p:cNvSpPr txBox="1"/>
          <p:nvPr/>
        </p:nvSpPr>
        <p:spPr>
          <a:xfrm>
            <a:off x="3758063" y="8672815"/>
            <a:ext cx="2809102" cy="1031051"/>
          </a:xfrm>
          <a:prstGeom prst="rect">
            <a:avLst/>
          </a:prstGeom>
          <a:noFill/>
        </p:spPr>
        <p:txBody>
          <a:bodyPr wrap="square" rtlCol="0">
            <a:spAutoFit/>
          </a:bodyPr>
          <a:lstStyle/>
          <a:p>
            <a:pPr algn="just" fontAlgn="base"/>
            <a:endParaRPr lang="en-IE" sz="1100" b="0" i="0" dirty="0">
              <a:effectLst/>
              <a:latin typeface="Ubuntu"/>
            </a:endParaRPr>
          </a:p>
          <a:p>
            <a:pPr algn="just" fontAlgn="base"/>
            <a:r>
              <a:rPr lang="en-IE" sz="1100" b="0" i="0" dirty="0">
                <a:effectLst/>
                <a:latin typeface="Ubuntu"/>
              </a:rPr>
              <a:t>Stay safe, stay well.</a:t>
            </a:r>
          </a:p>
          <a:p>
            <a:pPr algn="just" fontAlgn="base"/>
            <a:endParaRPr lang="en-IE" sz="1100" dirty="0">
              <a:latin typeface="Ubuntu"/>
            </a:endParaRPr>
          </a:p>
          <a:p>
            <a:pPr algn="just" fontAlgn="base"/>
            <a:r>
              <a:rPr lang="en-IE" sz="2800" b="0" i="0" dirty="0">
                <a:effectLst/>
                <a:latin typeface="Brush Script MT" panose="03060802040406070304" pitchFamily="66" charset="0"/>
              </a:rPr>
              <a:t>Kieran</a:t>
            </a:r>
          </a:p>
        </p:txBody>
      </p:sp>
      <p:sp>
        <p:nvSpPr>
          <p:cNvPr id="27" name="TextBox 26">
            <a:extLst>
              <a:ext uri="{FF2B5EF4-FFF2-40B4-BE49-F238E27FC236}">
                <a16:creationId xmlns:a16="http://schemas.microsoft.com/office/drawing/2014/main" id="{DF51F8C6-40DE-4714-908F-52EE8664D442}"/>
              </a:ext>
            </a:extLst>
          </p:cNvPr>
          <p:cNvSpPr txBox="1"/>
          <p:nvPr/>
        </p:nvSpPr>
        <p:spPr>
          <a:xfrm>
            <a:off x="875060" y="2556335"/>
            <a:ext cx="2809102" cy="1277273"/>
          </a:xfrm>
          <a:prstGeom prst="rect">
            <a:avLst/>
          </a:prstGeom>
          <a:noFill/>
        </p:spPr>
        <p:txBody>
          <a:bodyPr wrap="square" rtlCol="0">
            <a:spAutoFit/>
          </a:bodyPr>
          <a:lstStyle/>
          <a:p>
            <a:pPr algn="just" fontAlgn="base"/>
            <a:r>
              <a:rPr lang="en-IE" sz="1100" i="0" dirty="0">
                <a:effectLst/>
              </a:rPr>
              <a:t>Payments received in this year, 2021, are by contrast taxed in real-time.  In other words, you are taxed when you are paid.  This means that PUP payments earned in 2021 are treated like other taxable payments from the DSP, Department of Social Protection.</a:t>
            </a:r>
          </a:p>
          <a:p>
            <a:pPr algn="just" fontAlgn="base"/>
            <a:endParaRPr lang="en-IE" sz="1100" dirty="0"/>
          </a:p>
        </p:txBody>
      </p:sp>
      <p:sp>
        <p:nvSpPr>
          <p:cNvPr id="29" name="TextBox 28">
            <a:extLst>
              <a:ext uri="{FF2B5EF4-FFF2-40B4-BE49-F238E27FC236}">
                <a16:creationId xmlns:a16="http://schemas.microsoft.com/office/drawing/2014/main" id="{F84EDFC7-3378-4A1A-B317-43917641E2D8}"/>
              </a:ext>
            </a:extLst>
          </p:cNvPr>
          <p:cNvSpPr txBox="1"/>
          <p:nvPr/>
        </p:nvSpPr>
        <p:spPr>
          <a:xfrm>
            <a:off x="863928" y="8440697"/>
            <a:ext cx="2809102" cy="938719"/>
          </a:xfrm>
          <a:prstGeom prst="rect">
            <a:avLst/>
          </a:prstGeom>
          <a:noFill/>
        </p:spPr>
        <p:txBody>
          <a:bodyPr wrap="square" rtlCol="0">
            <a:spAutoFit/>
          </a:bodyPr>
          <a:lstStyle/>
          <a:p>
            <a:pPr marL="171450" indent="-171450" algn="just" fontAlgn="base">
              <a:buFont typeface="Arial" panose="020B0604020202020204" pitchFamily="34" charset="0"/>
              <a:buChar char="•"/>
            </a:pPr>
            <a:r>
              <a:rPr lang="en-IE" sz="1100" dirty="0"/>
              <a:t>Adjusted tax credits and rate bands are applied on a WEEK 1 BASIS.</a:t>
            </a:r>
          </a:p>
          <a:p>
            <a:pPr marL="171450" indent="-171450" algn="just" fontAlgn="base">
              <a:buFont typeface="Arial" panose="020B0604020202020204" pitchFamily="34" charset="0"/>
              <a:buChar char="•"/>
            </a:pPr>
            <a:r>
              <a:rPr lang="en-IE" sz="1100" dirty="0"/>
              <a:t>This means that the Income Tax is deducted on a week-to-week basis (not back-dated or accumulated).</a:t>
            </a:r>
          </a:p>
        </p:txBody>
      </p:sp>
      <p:sp>
        <p:nvSpPr>
          <p:cNvPr id="30" name="TextBox 29">
            <a:extLst>
              <a:ext uri="{FF2B5EF4-FFF2-40B4-BE49-F238E27FC236}">
                <a16:creationId xmlns:a16="http://schemas.microsoft.com/office/drawing/2014/main" id="{82DBFAE3-7FFF-4BBD-963A-4BC066412415}"/>
              </a:ext>
            </a:extLst>
          </p:cNvPr>
          <p:cNvSpPr txBox="1"/>
          <p:nvPr/>
        </p:nvSpPr>
        <p:spPr>
          <a:xfrm>
            <a:off x="3777420" y="2243187"/>
            <a:ext cx="2809102" cy="1277273"/>
          </a:xfrm>
          <a:prstGeom prst="rect">
            <a:avLst/>
          </a:prstGeom>
          <a:noFill/>
        </p:spPr>
        <p:txBody>
          <a:bodyPr wrap="square" rtlCol="0">
            <a:spAutoFit/>
          </a:bodyPr>
          <a:lstStyle/>
          <a:p>
            <a:pPr algn="just" fontAlgn="base"/>
            <a:r>
              <a:rPr lang="en-IE" sz="1100" b="1" i="0" dirty="0">
                <a:effectLst/>
              </a:rPr>
              <a:t>When you go back to work</a:t>
            </a:r>
          </a:p>
          <a:p>
            <a:pPr algn="just" fontAlgn="base"/>
            <a:r>
              <a:rPr lang="en-IE" sz="1100" i="0" dirty="0">
                <a:effectLst/>
              </a:rPr>
              <a:t>Our advice is that you keep a record of the number of weeks you are receiving the PUP and then confirm those details on Revenue’s MyAccount when you go back to work. It is important that you inform the Department of Social Protection immediately. </a:t>
            </a:r>
          </a:p>
        </p:txBody>
      </p:sp>
      <p:sp>
        <p:nvSpPr>
          <p:cNvPr id="31" name="TextBox 30">
            <a:extLst>
              <a:ext uri="{FF2B5EF4-FFF2-40B4-BE49-F238E27FC236}">
                <a16:creationId xmlns:a16="http://schemas.microsoft.com/office/drawing/2014/main" id="{A69B9590-E777-4590-AA0C-5C48F864D690}"/>
              </a:ext>
            </a:extLst>
          </p:cNvPr>
          <p:cNvSpPr txBox="1"/>
          <p:nvPr/>
        </p:nvSpPr>
        <p:spPr>
          <a:xfrm>
            <a:off x="3745349" y="8064735"/>
            <a:ext cx="2809102" cy="769441"/>
          </a:xfrm>
          <a:prstGeom prst="rect">
            <a:avLst/>
          </a:prstGeom>
          <a:noFill/>
        </p:spPr>
        <p:txBody>
          <a:bodyPr wrap="square" rtlCol="0">
            <a:spAutoFit/>
          </a:bodyPr>
          <a:lstStyle/>
          <a:p>
            <a:pPr algn="just" fontAlgn="base"/>
            <a:r>
              <a:rPr lang="en-IE" sz="1100" dirty="0"/>
              <a:t>If you have any queries in relation to this year’s PUP scheme, or any payroll queries, please do not hesitate to contact our expert team.</a:t>
            </a:r>
            <a:endParaRPr lang="en-IE" sz="1100" i="1" dirty="0"/>
          </a:p>
        </p:txBody>
      </p:sp>
      <p:sp>
        <p:nvSpPr>
          <p:cNvPr id="22" name="TextBox 21">
            <a:extLst>
              <a:ext uri="{FF2B5EF4-FFF2-40B4-BE49-F238E27FC236}">
                <a16:creationId xmlns:a16="http://schemas.microsoft.com/office/drawing/2014/main" id="{1AFA4C1D-381D-4A66-BE28-E2EFD268DBB7}"/>
              </a:ext>
            </a:extLst>
          </p:cNvPr>
          <p:cNvSpPr txBox="1"/>
          <p:nvPr/>
        </p:nvSpPr>
        <p:spPr>
          <a:xfrm>
            <a:off x="856433" y="6037711"/>
            <a:ext cx="2809102" cy="2462213"/>
          </a:xfrm>
          <a:prstGeom prst="rect">
            <a:avLst/>
          </a:prstGeom>
          <a:noFill/>
        </p:spPr>
        <p:txBody>
          <a:bodyPr wrap="square" rtlCol="0">
            <a:spAutoFit/>
          </a:bodyPr>
          <a:lstStyle/>
          <a:p>
            <a:pPr algn="just" fontAlgn="base"/>
            <a:r>
              <a:rPr lang="en-IE" sz="1100" b="1" i="0" dirty="0">
                <a:effectLst/>
              </a:rPr>
              <a:t>How Does This Work?</a:t>
            </a:r>
          </a:p>
          <a:p>
            <a:pPr marL="171450" indent="-171450" algn="just" fontAlgn="base">
              <a:buFont typeface="Arial" panose="020B0604020202020204" pitchFamily="34" charset="0"/>
              <a:buChar char="•"/>
            </a:pPr>
            <a:r>
              <a:rPr lang="en-IE" sz="1100" i="0" dirty="0">
                <a:effectLst/>
              </a:rPr>
              <a:t>Each week, Revenue will receive notification from the DSP.</a:t>
            </a:r>
          </a:p>
          <a:p>
            <a:pPr marL="171450" indent="-171450" algn="just" fontAlgn="base">
              <a:buFont typeface="Arial" panose="020B0604020202020204" pitchFamily="34" charset="0"/>
              <a:buChar char="•"/>
            </a:pPr>
            <a:r>
              <a:rPr lang="en-IE" sz="1100" dirty="0"/>
              <a:t>Payments are made Friday to Thursday.</a:t>
            </a:r>
          </a:p>
          <a:p>
            <a:pPr marL="171450" indent="-171450" algn="just" fontAlgn="base">
              <a:buFont typeface="Arial" panose="020B0604020202020204" pitchFamily="34" charset="0"/>
              <a:buChar char="•"/>
            </a:pPr>
            <a:r>
              <a:rPr lang="en-IE" sz="1100" i="0" dirty="0">
                <a:effectLst/>
              </a:rPr>
              <a:t>If you have at least one qualifying day in that weekly period, you will receive full payment of that week.</a:t>
            </a:r>
          </a:p>
          <a:p>
            <a:pPr marL="171450" indent="-171450" algn="just" fontAlgn="base">
              <a:buFont typeface="Arial" panose="020B0604020202020204" pitchFamily="34" charset="0"/>
              <a:buChar char="•"/>
            </a:pPr>
            <a:r>
              <a:rPr lang="en-IE" sz="1100" dirty="0"/>
              <a:t>Revenue takes the weekly amount and multiplies it by 52 (thus annualising it).</a:t>
            </a:r>
          </a:p>
          <a:p>
            <a:pPr marL="171450" indent="-171450" algn="just" fontAlgn="base">
              <a:buFont typeface="Arial" panose="020B0604020202020204" pitchFamily="34" charset="0"/>
              <a:buChar char="•"/>
            </a:pPr>
            <a:r>
              <a:rPr lang="en-IE" sz="1100" dirty="0"/>
              <a:t>The individual’s annual tax credits and rate band are reduced by this amount.</a:t>
            </a:r>
          </a:p>
          <a:p>
            <a:pPr marL="171450" indent="-171450" algn="just" fontAlgn="base">
              <a:buFont typeface="Arial" panose="020B0604020202020204" pitchFamily="34" charset="0"/>
              <a:buChar char="•"/>
            </a:pPr>
            <a:r>
              <a:rPr lang="en-IE" sz="1100" dirty="0"/>
              <a:t>Tax due is collected through a revised Revenue Payroll Notification (RPN) to employers.</a:t>
            </a:r>
          </a:p>
        </p:txBody>
      </p:sp>
      <p:sp>
        <p:nvSpPr>
          <p:cNvPr id="32" name="TextBox 31">
            <a:extLst>
              <a:ext uri="{FF2B5EF4-FFF2-40B4-BE49-F238E27FC236}">
                <a16:creationId xmlns:a16="http://schemas.microsoft.com/office/drawing/2014/main" id="{74A9EBB7-5ADF-4564-94A5-066F2141D5F0}"/>
              </a:ext>
            </a:extLst>
          </p:cNvPr>
          <p:cNvSpPr txBox="1"/>
          <p:nvPr/>
        </p:nvSpPr>
        <p:spPr>
          <a:xfrm>
            <a:off x="3791599" y="1113973"/>
            <a:ext cx="2809102" cy="1107996"/>
          </a:xfrm>
          <a:prstGeom prst="rect">
            <a:avLst/>
          </a:prstGeom>
          <a:noFill/>
        </p:spPr>
        <p:txBody>
          <a:bodyPr wrap="square" rtlCol="0">
            <a:spAutoFit/>
          </a:bodyPr>
          <a:lstStyle/>
          <a:p>
            <a:pPr algn="just" fontAlgn="base"/>
            <a:r>
              <a:rPr lang="en-IE" sz="1100" b="1" i="0" dirty="0">
                <a:effectLst/>
              </a:rPr>
              <a:t>Joint Assessment</a:t>
            </a:r>
          </a:p>
          <a:p>
            <a:pPr algn="just" fontAlgn="base"/>
            <a:r>
              <a:rPr lang="en-IE" sz="1100" i="0" dirty="0">
                <a:effectLst/>
              </a:rPr>
              <a:t>For jointly assessed couples with one person on PUP, the working partner’s tax credits will be reduced to pay the tax bill in one year if the partner claiming PUP has insufficient tax credits.</a:t>
            </a:r>
          </a:p>
        </p:txBody>
      </p:sp>
      <p:grpSp>
        <p:nvGrpSpPr>
          <p:cNvPr id="13" name="Group 12">
            <a:extLst>
              <a:ext uri="{FF2B5EF4-FFF2-40B4-BE49-F238E27FC236}">
                <a16:creationId xmlns:a16="http://schemas.microsoft.com/office/drawing/2014/main" id="{21A8B23F-06D9-470E-AC7E-0FE66238B7B2}"/>
              </a:ext>
            </a:extLst>
          </p:cNvPr>
          <p:cNvGrpSpPr/>
          <p:nvPr/>
        </p:nvGrpSpPr>
        <p:grpSpPr>
          <a:xfrm>
            <a:off x="1729407" y="3677477"/>
            <a:ext cx="3916019" cy="2186609"/>
            <a:chOff x="1013790" y="7275443"/>
            <a:chExt cx="3945836" cy="2176670"/>
          </a:xfrm>
        </p:grpSpPr>
        <p:sp>
          <p:nvSpPr>
            <p:cNvPr id="7" name="Rectangle 6">
              <a:extLst>
                <a:ext uri="{FF2B5EF4-FFF2-40B4-BE49-F238E27FC236}">
                  <a16:creationId xmlns:a16="http://schemas.microsoft.com/office/drawing/2014/main" id="{A49DF959-658C-47CA-A25F-7C68AC3352BB}"/>
                </a:ext>
              </a:extLst>
            </p:cNvPr>
            <p:cNvSpPr/>
            <p:nvPr/>
          </p:nvSpPr>
          <p:spPr>
            <a:xfrm>
              <a:off x="1013790" y="7275443"/>
              <a:ext cx="3945836" cy="217667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a:extLst>
                <a:ext uri="{FF2B5EF4-FFF2-40B4-BE49-F238E27FC236}">
                  <a16:creationId xmlns:a16="http://schemas.microsoft.com/office/drawing/2014/main" id="{BF3D33BD-318A-464A-9DE9-6B6FFF304CF2}"/>
                </a:ext>
              </a:extLst>
            </p:cNvPr>
            <p:cNvSpPr/>
            <p:nvPr/>
          </p:nvSpPr>
          <p:spPr>
            <a:xfrm>
              <a:off x="1088334" y="7369864"/>
              <a:ext cx="3796749" cy="1987828"/>
            </a:xfrm>
            <a:prstGeom prst="rect">
              <a:avLst/>
            </a:prstGeom>
            <a:blipFill>
              <a:blip r:embed="rId3"/>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34" name="TextBox 33">
            <a:extLst>
              <a:ext uri="{FF2B5EF4-FFF2-40B4-BE49-F238E27FC236}">
                <a16:creationId xmlns:a16="http://schemas.microsoft.com/office/drawing/2014/main" id="{B8E7545D-3100-4EBE-9B94-2109980AC7C6}"/>
              </a:ext>
            </a:extLst>
          </p:cNvPr>
          <p:cNvSpPr txBox="1"/>
          <p:nvPr/>
        </p:nvSpPr>
        <p:spPr>
          <a:xfrm>
            <a:off x="3750915" y="6013431"/>
            <a:ext cx="2809102" cy="600164"/>
          </a:xfrm>
          <a:prstGeom prst="rect">
            <a:avLst/>
          </a:prstGeom>
          <a:noFill/>
        </p:spPr>
        <p:txBody>
          <a:bodyPr wrap="square" rtlCol="0">
            <a:spAutoFit/>
          </a:bodyPr>
          <a:lstStyle/>
          <a:p>
            <a:pPr algn="just" fontAlgn="base"/>
            <a:r>
              <a:rPr lang="en-IE" sz="1100" i="0" dirty="0">
                <a:effectLst/>
              </a:rPr>
              <a:t>They will contact Revenue who will prioritise processing and amending your credits and rate band.</a:t>
            </a:r>
            <a:endParaRPr lang="en-IE" sz="1100" dirty="0"/>
          </a:p>
        </p:txBody>
      </p:sp>
    </p:spTree>
    <p:extLst>
      <p:ext uri="{BB962C8B-B14F-4D97-AF65-F5344CB8AC3E}">
        <p14:creationId xmlns:p14="http://schemas.microsoft.com/office/powerpoint/2010/main" val="83339664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1580</TotalTime>
  <Words>428</Words>
  <Application>Microsoft Office PowerPoint</Application>
  <PresentationFormat>A4 Paper (210x297 mm)</PresentationFormat>
  <Paragraphs>29</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Brush Script MT</vt:lpstr>
      <vt:lpstr>Calibri</vt:lpstr>
      <vt:lpstr>Calibri Light</vt:lpstr>
      <vt:lpstr>Ubuntu</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Maresa Connolly</dc:creator>
  <cp:lastModifiedBy>Maresa Connolly</cp:lastModifiedBy>
  <cp:revision>79</cp:revision>
  <cp:lastPrinted>2020-07-27T07:19:18Z</cp:lastPrinted>
  <dcterms:created xsi:type="dcterms:W3CDTF">2020-07-27T06:56:53Z</dcterms:created>
  <dcterms:modified xsi:type="dcterms:W3CDTF">2021-03-11T15:15:24Z</dcterms:modified>
</cp:coreProperties>
</file>