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>
        <p:guide orient="horz" pos="312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3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9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1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95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06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67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9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20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CAAE-F3D5-4364-AA5B-303112BD3B3D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3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.ie/myaccount-web/sign_in.html?execution=e2s1&amp;lang=en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revenue.ie/en/corporate/communications/eoy-information-for-employers-and-employees/important-end-of-year-information-for-employee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C5D148-A89A-4C2E-8EE4-7D7161AD384D}"/>
              </a:ext>
            </a:extLst>
          </p:cNvPr>
          <p:cNvSpPr/>
          <p:nvPr/>
        </p:nvSpPr>
        <p:spPr>
          <a:xfrm>
            <a:off x="204281" y="154443"/>
            <a:ext cx="828000" cy="82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F3806E-269C-4743-B2B5-9AC3CF067590}"/>
              </a:ext>
            </a:extLst>
          </p:cNvPr>
          <p:cNvSpPr/>
          <p:nvPr/>
        </p:nvSpPr>
        <p:spPr>
          <a:xfrm>
            <a:off x="1077238" y="150311"/>
            <a:ext cx="5780762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829C8E-62A0-4687-B061-564B6BB16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23" y="192811"/>
            <a:ext cx="682385" cy="7517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14E810-34F2-463D-AEF0-71ACAF30D268}"/>
              </a:ext>
            </a:extLst>
          </p:cNvPr>
          <p:cNvSpPr/>
          <p:nvPr/>
        </p:nvSpPr>
        <p:spPr>
          <a:xfrm rot="16200000">
            <a:off x="-4132283" y="5363974"/>
            <a:ext cx="886514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1D7B11-4868-44E7-BDA0-351EB200A274}"/>
              </a:ext>
            </a:extLst>
          </p:cNvPr>
          <p:cNvSpPr/>
          <p:nvPr/>
        </p:nvSpPr>
        <p:spPr>
          <a:xfrm>
            <a:off x="1077238" y="468082"/>
            <a:ext cx="5780762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C81CEF-C063-43F7-91A8-AB5FAF54EE47}"/>
              </a:ext>
            </a:extLst>
          </p:cNvPr>
          <p:cNvSpPr/>
          <p:nvPr/>
        </p:nvSpPr>
        <p:spPr>
          <a:xfrm rot="16200000">
            <a:off x="-3809253" y="5354598"/>
            <a:ext cx="886514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2518F-6D32-4A5F-9B65-E2D7860ED507}"/>
              </a:ext>
            </a:extLst>
          </p:cNvPr>
          <p:cNvSpPr txBox="1"/>
          <p:nvPr/>
        </p:nvSpPr>
        <p:spPr>
          <a:xfrm>
            <a:off x="3429000" y="259491"/>
            <a:ext cx="1528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HTH Accountants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078B3-FD10-43D5-9B22-297F15907D31}"/>
              </a:ext>
            </a:extLst>
          </p:cNvPr>
          <p:cNvSpPr txBox="1"/>
          <p:nvPr/>
        </p:nvSpPr>
        <p:spPr>
          <a:xfrm rot="16200000">
            <a:off x="-782594" y="1223318"/>
            <a:ext cx="2479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11</a:t>
            </a:r>
            <a:r>
              <a:rPr lang="en-GB" sz="1200" baseline="30000" dirty="0"/>
              <a:t>th</a:t>
            </a:r>
            <a:r>
              <a:rPr lang="en-GB" sz="1200" dirty="0"/>
              <a:t> January  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3B900-8C11-4832-99CD-7A803F601E34}"/>
              </a:ext>
            </a:extLst>
          </p:cNvPr>
          <p:cNvSpPr txBox="1"/>
          <p:nvPr/>
        </p:nvSpPr>
        <p:spPr>
          <a:xfrm>
            <a:off x="1962912" y="702570"/>
            <a:ext cx="382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Pandemic Payment Income Tax Liabilities</a:t>
            </a:r>
            <a:endParaRPr lang="en-GB" sz="1400" dirty="0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F157ECCE-5918-4486-8B3F-68D598DE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3500438"/>
            <a:ext cx="5951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FDA6EF-491D-4AEA-A827-D3778A7E4BE5}"/>
              </a:ext>
            </a:extLst>
          </p:cNvPr>
          <p:cNvSpPr txBox="1"/>
          <p:nvPr/>
        </p:nvSpPr>
        <p:spPr>
          <a:xfrm>
            <a:off x="832388" y="1087199"/>
            <a:ext cx="280910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IE" sz="1100" i="0" dirty="0">
              <a:effectLst/>
            </a:endParaRPr>
          </a:p>
          <a:p>
            <a:pPr algn="just" fontAlgn="base"/>
            <a:r>
              <a:rPr lang="en-IE" sz="1100" dirty="0"/>
              <a:t>When the TWSS and PUP schemes were introduced 10 months ago and although the government </a:t>
            </a:r>
            <a:r>
              <a:rPr lang="en-IE" sz="1100" u="sng" dirty="0"/>
              <a:t>did mention</a:t>
            </a:r>
            <a:r>
              <a:rPr lang="en-IE" sz="1100" dirty="0"/>
              <a:t> the future tax implications of these payments, it may not have been clear with all the noise of the pandemic restrictions that employees would be receiving a tax bill this year as these payments were not taxed at source.</a:t>
            </a:r>
          </a:p>
          <a:p>
            <a:pPr algn="just" fontAlgn="base"/>
            <a:endParaRPr lang="en-IE" sz="1100" dirty="0"/>
          </a:p>
          <a:p>
            <a:pPr algn="just" fontAlgn="base"/>
            <a:r>
              <a:rPr lang="en-IE" sz="1100" dirty="0"/>
              <a:t>Revenue have confirmed that the TWSS payments are subject to Income Tax and Universal Social Charge (USC) and these liabilities will be due from the end of 2020.  Note: the TWSS scheme was in operation until the 31</a:t>
            </a:r>
            <a:r>
              <a:rPr lang="en-IE" sz="1100" baseline="30000" dirty="0"/>
              <a:t>st</a:t>
            </a:r>
            <a:r>
              <a:rPr lang="en-IE" sz="1100" dirty="0"/>
              <a:t> August 2020.  </a:t>
            </a:r>
          </a:p>
          <a:p>
            <a:pPr algn="just" fontAlgn="base"/>
            <a:endParaRPr lang="en-IE" sz="1100" dirty="0"/>
          </a:p>
          <a:p>
            <a:pPr algn="just" fontAlgn="base"/>
            <a:r>
              <a:rPr lang="en-IE" sz="1100" dirty="0"/>
              <a:t>Pandemic Unemployment Payments (PUP) are currently subject to Income Tax only, however this may change for future payments.</a:t>
            </a:r>
          </a:p>
          <a:p>
            <a:pPr algn="just" fontAlgn="base"/>
            <a:endParaRPr lang="en-IE" sz="1100" dirty="0"/>
          </a:p>
          <a:p>
            <a:pPr algn="just" fontAlgn="base"/>
            <a:r>
              <a:rPr lang="en-IE" sz="1100" dirty="0"/>
              <a:t>This week liability statements will be available at the end of this week.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84D49F-7AD9-4C48-B716-6C60B4DC7440}"/>
              </a:ext>
            </a:extLst>
          </p:cNvPr>
          <p:cNvSpPr txBox="1"/>
          <p:nvPr/>
        </p:nvSpPr>
        <p:spPr>
          <a:xfrm>
            <a:off x="832388" y="7274510"/>
            <a:ext cx="280910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IE" sz="1100" i="0" dirty="0">
              <a:effectLst/>
            </a:endParaRPr>
          </a:p>
          <a:p>
            <a:pPr algn="just" fontAlgn="base"/>
            <a:r>
              <a:rPr lang="en-IE" sz="1100" b="1" i="0" dirty="0">
                <a:effectLst/>
              </a:rPr>
              <a:t>What happens if you owe Income Tax?</a:t>
            </a:r>
          </a:p>
          <a:p>
            <a:pPr algn="just" fontAlgn="base"/>
            <a:r>
              <a:rPr lang="en-IE" sz="1100" i="0" dirty="0">
                <a:effectLst/>
              </a:rPr>
              <a:t>You can either fully or partially pay any Income Tax liability through the  Payments/ Repayments' facility in myAccount.</a:t>
            </a:r>
          </a:p>
          <a:p>
            <a:pPr algn="just" fontAlgn="base"/>
            <a:endParaRPr lang="en-IE" sz="1100" i="0" dirty="0">
              <a:effectLst/>
            </a:endParaRPr>
          </a:p>
          <a:p>
            <a:pPr algn="just" fontAlgn="base"/>
            <a:r>
              <a:rPr lang="en-IE" sz="1100" i="0" dirty="0">
                <a:effectLst/>
              </a:rPr>
              <a:t>Alternatively, Revenue will collect the full or any remaining liability, interest free, by reducing your tax credits over four years (2022 to 2025).</a:t>
            </a:r>
          </a:p>
          <a:p>
            <a:pPr algn="just" fontAlgn="base"/>
            <a:r>
              <a:rPr lang="en-IE" sz="1100" i="0" dirty="0">
                <a:effectLst/>
              </a:rPr>
              <a:t>Note: the reduction of tax credits will start in January 2022 and will be payable over 4 years interest free.</a:t>
            </a:r>
          </a:p>
          <a:p>
            <a:pPr algn="just" fontAlgn="base"/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en-IE" sz="1100" i="0" dirty="0">
              <a:effectLst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D6B493-A652-4C7A-9EDE-FA226D58BC71}"/>
              </a:ext>
            </a:extLst>
          </p:cNvPr>
          <p:cNvSpPr txBox="1"/>
          <p:nvPr/>
        </p:nvSpPr>
        <p:spPr>
          <a:xfrm>
            <a:off x="3816657" y="4649257"/>
            <a:ext cx="280910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the Preliminary End of Year Statement is available, you will have an opportunity to update your personal record in </a:t>
            </a:r>
            <a:r>
              <a:rPr lang="en-GB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myAccount</a:t>
            </a: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You can do this by completing an Income Tax Return to: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 any additional income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/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any additional tax credits due, such as qualifying health expenses or the Stay and Spend Credit.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additional information that you provide may impact your final IT or USC position.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/>
            <a:endParaRPr lang="en-IE" sz="1100" b="0" i="0" dirty="0">
              <a:effectLst/>
              <a:latin typeface="Ubuntu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467F8-4017-45B4-934B-E33B6EF319E8}"/>
              </a:ext>
            </a:extLst>
          </p:cNvPr>
          <p:cNvSpPr txBox="1"/>
          <p:nvPr/>
        </p:nvSpPr>
        <p:spPr>
          <a:xfrm>
            <a:off x="3837576" y="7937584"/>
            <a:ext cx="280910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IE" sz="1100" b="0" i="0" dirty="0">
              <a:effectLst/>
              <a:latin typeface="Ubuntu"/>
            </a:endParaRPr>
          </a:p>
          <a:p>
            <a:pPr algn="just" fontAlgn="base"/>
            <a:r>
              <a:rPr lang="en-IE" sz="1100" b="0" i="0" dirty="0">
                <a:effectLst/>
                <a:latin typeface="Ubuntu"/>
              </a:rPr>
              <a:t>Stay safe, stay well.</a:t>
            </a:r>
          </a:p>
          <a:p>
            <a:pPr algn="just" fontAlgn="base"/>
            <a:endParaRPr lang="en-IE" sz="1100" dirty="0">
              <a:latin typeface="Ubuntu"/>
            </a:endParaRPr>
          </a:p>
          <a:p>
            <a:pPr algn="just" fontAlgn="base"/>
            <a:r>
              <a:rPr lang="en-IE" sz="2800" b="0" i="0" dirty="0">
                <a:effectLst/>
                <a:latin typeface="Brush Script MT" panose="03060802040406070304" pitchFamily="66" charset="0"/>
              </a:rPr>
              <a:t>Kieran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C8E6578-2ED8-446E-8CC9-5D4058FD6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920094"/>
              </p:ext>
            </p:extLst>
          </p:nvPr>
        </p:nvGraphicFramePr>
        <p:xfrm>
          <a:off x="910400" y="5125034"/>
          <a:ext cx="2710624" cy="2220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610">
                  <a:extLst>
                    <a:ext uri="{9D8B030D-6E8A-4147-A177-3AD203B41FA5}">
                      <a16:colId xmlns:a16="http://schemas.microsoft.com/office/drawing/2014/main" val="3486341882"/>
                    </a:ext>
                  </a:extLst>
                </a:gridCol>
                <a:gridCol w="2178014">
                  <a:extLst>
                    <a:ext uri="{9D8B030D-6E8A-4147-A177-3AD203B41FA5}">
                      <a16:colId xmlns:a16="http://schemas.microsoft.com/office/drawing/2014/main" val="1324175998"/>
                    </a:ext>
                  </a:extLst>
                </a:gridCol>
              </a:tblGrid>
              <a:tr h="19044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Important dates for year end 2020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83576"/>
                  </a:ext>
                </a:extLst>
              </a:tr>
              <a:tr h="190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Detail available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extLst>
                  <a:ext uri="{0D108BD9-81ED-4DB2-BD59-A6C34878D82A}">
                    <a16:rowId xmlns:a16="http://schemas.microsoft.com/office/drawing/2014/main" val="1073127408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 January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Employment Detail Summary for 2020 is available to view, download or print from </a:t>
                      </a:r>
                      <a:r>
                        <a:rPr lang="en-GB" sz="1100" u="sng">
                          <a:effectLst/>
                          <a:hlinkClick r:id="rId3" tooltip="Sign in to myAccount"/>
                        </a:rPr>
                        <a:t>myAccount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extLst>
                  <a:ext uri="{0D108BD9-81ED-4DB2-BD59-A6C34878D82A}">
                    <a16:rowId xmlns:a16="http://schemas.microsoft.com/office/drawing/2014/main" val="2160716729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 January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Income Tax Return 2020 is available for taxpayers to complete and submit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extLst>
                  <a:ext uri="{0D108BD9-81ED-4DB2-BD59-A6C34878D82A}">
                    <a16:rowId xmlns:a16="http://schemas.microsoft.com/office/drawing/2014/main" val="4072071438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15 January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Preliminary End of Year Statement is available to view in </a:t>
                      </a:r>
                      <a:r>
                        <a:rPr lang="en-GB" sz="1100" u="sng">
                          <a:effectLst/>
                          <a:hlinkClick r:id="rId3" tooltip="Sign in to myAccount"/>
                        </a:rPr>
                        <a:t>myAccount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extLst>
                  <a:ext uri="{0D108BD9-81ED-4DB2-BD59-A6C34878D82A}">
                    <a16:rowId xmlns:a16="http://schemas.microsoft.com/office/drawing/2014/main" val="749910341"/>
                  </a:ext>
                </a:extLst>
              </a:tr>
              <a:tr h="3721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18 January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Statement of Liabilities is available for all Income Tax Returns made from 1 January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42" marR="8842" marT="8842" marB="8842" anchor="ctr"/>
                </a:tc>
                <a:extLst>
                  <a:ext uri="{0D108BD9-81ED-4DB2-BD59-A6C34878D82A}">
                    <a16:rowId xmlns:a16="http://schemas.microsoft.com/office/drawing/2014/main" val="2674232727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423E7261-8CC3-404F-A4BE-2A9C0E27991E}"/>
              </a:ext>
            </a:extLst>
          </p:cNvPr>
          <p:cNvGrpSpPr/>
          <p:nvPr/>
        </p:nvGrpSpPr>
        <p:grpSpPr>
          <a:xfrm>
            <a:off x="3800154" y="1297166"/>
            <a:ext cx="2893254" cy="1617517"/>
            <a:chOff x="-5636454" y="3869678"/>
            <a:chExt cx="3112710" cy="161751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55B77D4-12CC-4F9F-A174-2F65F0B68EA6}"/>
                </a:ext>
              </a:extLst>
            </p:cNvPr>
            <p:cNvGrpSpPr/>
            <p:nvPr/>
          </p:nvGrpSpPr>
          <p:grpSpPr>
            <a:xfrm>
              <a:off x="-5636454" y="3869678"/>
              <a:ext cx="3112710" cy="1610625"/>
              <a:chOff x="1172310" y="6925180"/>
              <a:chExt cx="1453660" cy="139820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86C227F-323E-4CBC-A1BE-F87C61210FF3}"/>
                  </a:ext>
                </a:extLst>
              </p:cNvPr>
              <p:cNvSpPr/>
              <p:nvPr/>
            </p:nvSpPr>
            <p:spPr>
              <a:xfrm>
                <a:off x="1172310" y="6925180"/>
                <a:ext cx="1453660" cy="1398205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DE8793A-99E8-4664-99CA-80421E49B261}"/>
                  </a:ext>
                </a:extLst>
              </p:cNvPr>
              <p:cNvSpPr/>
              <p:nvPr/>
            </p:nvSpPr>
            <p:spPr>
              <a:xfrm>
                <a:off x="1212786" y="7000075"/>
                <a:ext cx="1372708" cy="12484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5A5740D-5639-4F9A-BE81-A5D6054B1851}"/>
                </a:ext>
              </a:extLst>
            </p:cNvPr>
            <p:cNvSpPr txBox="1"/>
            <p:nvPr/>
          </p:nvSpPr>
          <p:spPr>
            <a:xfrm>
              <a:off x="-5583936" y="3986784"/>
              <a:ext cx="3035808" cy="1500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Use this link to see information </a:t>
              </a:r>
              <a:r>
                <a:rPr lang="en-GB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videos that Revenue have  prepared to help access </a:t>
              </a:r>
              <a:r>
                <a:rPr lang="en-GB" sz="105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myAccount</a:t>
              </a:r>
            </a:p>
            <a:p>
              <a:r>
                <a:rPr lang="en-GB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4"/>
                </a:rPr>
                <a:t>https://revenue.ie/en/corporate/communications/eoy-information-for-employers-and-employees/important-end-of-year-information-for-employees.aspx</a:t>
              </a:r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9E4FE4CA-7338-4BF3-B290-D821EE4432F4}"/>
              </a:ext>
            </a:extLst>
          </p:cNvPr>
          <p:cNvSpPr txBox="1"/>
          <p:nvPr/>
        </p:nvSpPr>
        <p:spPr>
          <a:xfrm>
            <a:off x="3810000" y="6860111"/>
            <a:ext cx="28091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IE" sz="1100" dirty="0"/>
          </a:p>
          <a:p>
            <a:pPr algn="just" fontAlgn="base"/>
            <a:r>
              <a:rPr lang="en-IE" sz="1100" dirty="0"/>
              <a:t>It is believed that Revenue will be running a national media campaign with further details and information.  If we can be of assistance with any of your queries, don’t hesitate to give us a call.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02E76CA-382A-440D-9D54-7B50A5365F25}"/>
              </a:ext>
            </a:extLst>
          </p:cNvPr>
          <p:cNvGrpSpPr/>
          <p:nvPr/>
        </p:nvGrpSpPr>
        <p:grpSpPr>
          <a:xfrm>
            <a:off x="3794058" y="2997950"/>
            <a:ext cx="2893254" cy="1610625"/>
            <a:chOff x="1172310" y="6925180"/>
            <a:chExt cx="1453660" cy="1398205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50CD0BD-F05F-4B15-8D0F-0FDAC66C56B0}"/>
                </a:ext>
              </a:extLst>
            </p:cNvPr>
            <p:cNvSpPr/>
            <p:nvPr/>
          </p:nvSpPr>
          <p:spPr>
            <a:xfrm>
              <a:off x="1172310" y="6925180"/>
              <a:ext cx="1453660" cy="139820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12D452D-9ADD-4B59-B05B-9085EF9F8C8E}"/>
                </a:ext>
              </a:extLst>
            </p:cNvPr>
            <p:cNvSpPr/>
            <p:nvPr/>
          </p:nvSpPr>
          <p:spPr>
            <a:xfrm>
              <a:off x="1212786" y="7000075"/>
              <a:ext cx="1372708" cy="1248414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3339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1365</TotalTime>
  <Words>450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Symbol</vt:lpstr>
      <vt:lpstr>Ubuntu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Maresa Connolly</dc:creator>
  <cp:lastModifiedBy>Maresa Connolly</cp:lastModifiedBy>
  <cp:revision>64</cp:revision>
  <cp:lastPrinted>2020-07-27T07:19:18Z</cp:lastPrinted>
  <dcterms:created xsi:type="dcterms:W3CDTF">2020-07-27T06:56:53Z</dcterms:created>
  <dcterms:modified xsi:type="dcterms:W3CDTF">2021-01-13T09:32:23Z</dcterms:modified>
</cp:coreProperties>
</file>