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2370" y="114"/>
      </p:cViewPr>
      <p:guideLst>
        <p:guide orient="horz" pos="3120"/>
        <p:guide pos="21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29573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20629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21316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74291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FCAAE-F3D5-4364-AA5B-303112BD3B3D}"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78495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8FCAAE-F3D5-4364-AA5B-303112BD3B3D}"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74606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FCAAE-F3D5-4364-AA5B-303112BD3B3D}"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18367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8FCAAE-F3D5-4364-AA5B-303112BD3B3D}"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203259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FCAAE-F3D5-4364-AA5B-303112BD3B3D}"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0145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FCAAE-F3D5-4364-AA5B-303112BD3B3D}"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41720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FCAAE-F3D5-4364-AA5B-303112BD3B3D}"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0300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78FCAAE-F3D5-4364-AA5B-303112BD3B3D}" type="datetimeFigureOut">
              <a:rPr lang="en-GB" smtClean="0"/>
              <a:t>11/05/2021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7663B58-B80A-4B2C-84B1-17D5B8F4C8DE}" type="slidenum">
              <a:rPr lang="en-GB" smtClean="0"/>
              <a:t>‹#›</a:t>
            </a:fld>
            <a:endParaRPr lang="en-GB"/>
          </a:p>
        </p:txBody>
      </p:sp>
    </p:spTree>
    <p:extLst>
      <p:ext uri="{BB962C8B-B14F-4D97-AF65-F5344CB8AC3E}">
        <p14:creationId xmlns:p14="http://schemas.microsoft.com/office/powerpoint/2010/main" val="2861436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C5D148-A89A-4C2E-8EE4-7D7161AD384D}"/>
              </a:ext>
            </a:extLst>
          </p:cNvPr>
          <p:cNvSpPr/>
          <p:nvPr/>
        </p:nvSpPr>
        <p:spPr>
          <a:xfrm>
            <a:off x="204281" y="154443"/>
            <a:ext cx="828000" cy="82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F3806E-269C-4743-B2B5-9AC3CF067590}"/>
              </a:ext>
            </a:extLst>
          </p:cNvPr>
          <p:cNvSpPr/>
          <p:nvPr/>
        </p:nvSpPr>
        <p:spPr>
          <a:xfrm>
            <a:off x="1077238" y="150311"/>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rawing&#10;&#10;Description automatically generated">
            <a:extLst>
              <a:ext uri="{FF2B5EF4-FFF2-40B4-BE49-F238E27FC236}">
                <a16:creationId xmlns:a16="http://schemas.microsoft.com/office/drawing/2014/main" id="{9E829C8E-62A0-4687-B061-564B6BB1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23" y="192811"/>
            <a:ext cx="682385" cy="751781"/>
          </a:xfrm>
          <a:prstGeom prst="rect">
            <a:avLst/>
          </a:prstGeom>
        </p:spPr>
      </p:pic>
      <p:sp>
        <p:nvSpPr>
          <p:cNvPr id="4" name="Rectangle 3">
            <a:extLst>
              <a:ext uri="{FF2B5EF4-FFF2-40B4-BE49-F238E27FC236}">
                <a16:creationId xmlns:a16="http://schemas.microsoft.com/office/drawing/2014/main" id="{8014E810-34F2-463D-AEF0-71ACAF30D268}"/>
              </a:ext>
            </a:extLst>
          </p:cNvPr>
          <p:cNvSpPr/>
          <p:nvPr/>
        </p:nvSpPr>
        <p:spPr>
          <a:xfrm rot="16200000">
            <a:off x="-4132283" y="5363974"/>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1D7B11-4868-44E7-BDA0-351EB200A274}"/>
              </a:ext>
            </a:extLst>
          </p:cNvPr>
          <p:cNvSpPr/>
          <p:nvPr/>
        </p:nvSpPr>
        <p:spPr>
          <a:xfrm>
            <a:off x="1077238" y="468082"/>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AC81CEF-C063-43F7-91A8-AB5FAF54EE47}"/>
              </a:ext>
            </a:extLst>
          </p:cNvPr>
          <p:cNvSpPr/>
          <p:nvPr/>
        </p:nvSpPr>
        <p:spPr>
          <a:xfrm rot="16200000">
            <a:off x="-3809253" y="5354598"/>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2A2518F-6D32-4A5F-9B65-E2D7860ED507}"/>
              </a:ext>
            </a:extLst>
          </p:cNvPr>
          <p:cNvSpPr txBox="1"/>
          <p:nvPr/>
        </p:nvSpPr>
        <p:spPr>
          <a:xfrm>
            <a:off x="3429000" y="259491"/>
            <a:ext cx="1528119" cy="276999"/>
          </a:xfrm>
          <a:prstGeom prst="rect">
            <a:avLst/>
          </a:prstGeom>
          <a:noFill/>
        </p:spPr>
        <p:txBody>
          <a:bodyPr wrap="square" rtlCol="0">
            <a:spAutoFit/>
          </a:bodyPr>
          <a:lstStyle/>
          <a:p>
            <a:r>
              <a:rPr lang="en-GB" sz="1200" b="1" dirty="0"/>
              <a:t>HTH Accountants</a:t>
            </a:r>
          </a:p>
        </p:txBody>
      </p:sp>
      <p:sp>
        <p:nvSpPr>
          <p:cNvPr id="10" name="TextBox 9">
            <a:extLst>
              <a:ext uri="{FF2B5EF4-FFF2-40B4-BE49-F238E27FC236}">
                <a16:creationId xmlns:a16="http://schemas.microsoft.com/office/drawing/2014/main" id="{202078B3-FD10-43D5-9B22-297F15907D31}"/>
              </a:ext>
            </a:extLst>
          </p:cNvPr>
          <p:cNvSpPr txBox="1"/>
          <p:nvPr/>
        </p:nvSpPr>
        <p:spPr>
          <a:xfrm rot="16200000">
            <a:off x="-782594" y="1223318"/>
            <a:ext cx="2479589" cy="276999"/>
          </a:xfrm>
          <a:prstGeom prst="rect">
            <a:avLst/>
          </a:prstGeom>
          <a:noFill/>
        </p:spPr>
        <p:txBody>
          <a:bodyPr wrap="square" rtlCol="0">
            <a:spAutoFit/>
          </a:bodyPr>
          <a:lstStyle/>
          <a:p>
            <a:r>
              <a:rPr lang="en-GB" sz="1200" dirty="0"/>
              <a:t>11</a:t>
            </a:r>
            <a:r>
              <a:rPr lang="en-GB" sz="1200" baseline="30000" dirty="0"/>
              <a:t>th</a:t>
            </a:r>
            <a:r>
              <a:rPr lang="en-GB" sz="1200" dirty="0"/>
              <a:t>  May  2021</a:t>
            </a:r>
          </a:p>
        </p:txBody>
      </p:sp>
      <p:sp>
        <p:nvSpPr>
          <p:cNvPr id="12" name="TextBox 11">
            <a:extLst>
              <a:ext uri="{FF2B5EF4-FFF2-40B4-BE49-F238E27FC236}">
                <a16:creationId xmlns:a16="http://schemas.microsoft.com/office/drawing/2014/main" id="{BD63B900-8C11-4832-99CD-7A803F601E34}"/>
              </a:ext>
            </a:extLst>
          </p:cNvPr>
          <p:cNvSpPr txBox="1"/>
          <p:nvPr/>
        </p:nvSpPr>
        <p:spPr>
          <a:xfrm>
            <a:off x="1243584" y="702570"/>
            <a:ext cx="5242560" cy="566758"/>
          </a:xfrm>
          <a:prstGeom prst="rect">
            <a:avLst/>
          </a:prstGeom>
          <a:noFill/>
        </p:spPr>
        <p:txBody>
          <a:bodyPr wrap="square" rtlCol="0">
            <a:spAutoFit/>
          </a:bodyPr>
          <a:lstStyle/>
          <a:p>
            <a:pPr algn="ctr">
              <a:lnSpc>
                <a:spcPct val="115000"/>
              </a:lnSpc>
              <a:spcAft>
                <a:spcPts val="600"/>
              </a:spcAft>
            </a:pPr>
            <a:r>
              <a:rPr lang="en-IE" sz="1400" b="1" dirty="0">
                <a:solidFill>
                  <a:schemeClr val="accent1">
                    <a:lumMod val="50000"/>
                  </a:schemeClr>
                </a:solidFill>
                <a:effectLst/>
                <a:latin typeface="Arial" panose="020B0604020202020204" pitchFamily="34" charset="0"/>
                <a:ea typeface="Calibri" panose="020F0502020204030204" pitchFamily="34" charset="0"/>
              </a:rPr>
              <a:t>General Scheme for Small and Micro Business Administrative Rescue Process</a:t>
            </a:r>
            <a:endParaRPr lang="en-GB" sz="1400" dirty="0">
              <a:solidFill>
                <a:schemeClr val="accent1">
                  <a:lumMod val="50000"/>
                </a:schemeClr>
              </a:solidFill>
              <a:effectLst/>
              <a:latin typeface="Arial" panose="020B0604020202020204" pitchFamily="34" charset="0"/>
              <a:ea typeface="Calibri" panose="020F0502020204030204" pitchFamily="34" charset="0"/>
            </a:endParaRPr>
          </a:p>
        </p:txBody>
      </p:sp>
      <p:sp>
        <p:nvSpPr>
          <p:cNvPr id="25" name="TextBox 24">
            <a:extLst>
              <a:ext uri="{FF2B5EF4-FFF2-40B4-BE49-F238E27FC236}">
                <a16:creationId xmlns:a16="http://schemas.microsoft.com/office/drawing/2014/main" id="{7DFDA6EF-491D-4AEA-A827-D3778A7E4BE5}"/>
              </a:ext>
            </a:extLst>
          </p:cNvPr>
          <p:cNvSpPr txBox="1"/>
          <p:nvPr/>
        </p:nvSpPr>
        <p:spPr>
          <a:xfrm>
            <a:off x="929924" y="1306655"/>
            <a:ext cx="2809102" cy="1785104"/>
          </a:xfrm>
          <a:prstGeom prst="rect">
            <a:avLst/>
          </a:prstGeom>
          <a:noFill/>
        </p:spPr>
        <p:txBody>
          <a:bodyPr wrap="square" rtlCol="0">
            <a:spAutoFit/>
          </a:bodyPr>
          <a:lstStyle/>
          <a:p>
            <a:pPr algn="just" fontAlgn="base"/>
            <a:r>
              <a:rPr lang="en-IE" sz="1100" dirty="0"/>
              <a:t>T</a:t>
            </a:r>
            <a:r>
              <a:rPr lang="en-IE" sz="1100" i="0" dirty="0">
                <a:effectLst/>
              </a:rPr>
              <a:t>oday, the 11</a:t>
            </a:r>
            <a:r>
              <a:rPr lang="en-IE" sz="1100" i="0" baseline="30000" dirty="0">
                <a:effectLst/>
              </a:rPr>
              <a:t>th</a:t>
            </a:r>
            <a:r>
              <a:rPr lang="en-IE" sz="1100" i="0" dirty="0">
                <a:effectLst/>
              </a:rPr>
              <a:t> May, 2021,  the Minister for Trade Promotion, Digital and Company Regulation, Robert Troy T.D., announced he has secured government approval for the priority drafting of the Companies (Small Company Administrative Rescue Process and Miscellaneous Provisions) Bill 2021. The Bill amends the Companies Act 2014 to provide for a new dedicated rescue process for small and micro companies. </a:t>
            </a:r>
          </a:p>
        </p:txBody>
      </p:sp>
      <p:sp>
        <p:nvSpPr>
          <p:cNvPr id="27" name="TextBox 26">
            <a:extLst>
              <a:ext uri="{FF2B5EF4-FFF2-40B4-BE49-F238E27FC236}">
                <a16:creationId xmlns:a16="http://schemas.microsoft.com/office/drawing/2014/main" id="{DF51F8C6-40DE-4714-908F-52EE8664D442}"/>
              </a:ext>
            </a:extLst>
          </p:cNvPr>
          <p:cNvSpPr txBox="1"/>
          <p:nvPr/>
        </p:nvSpPr>
        <p:spPr>
          <a:xfrm>
            <a:off x="3892396" y="3616427"/>
            <a:ext cx="2809102" cy="1615827"/>
          </a:xfrm>
          <a:prstGeom prst="rect">
            <a:avLst/>
          </a:prstGeom>
          <a:noFill/>
        </p:spPr>
        <p:txBody>
          <a:bodyPr wrap="square" rtlCol="0">
            <a:spAutoFit/>
          </a:bodyPr>
          <a:lstStyle/>
          <a:p>
            <a:pPr algn="just" fontAlgn="base"/>
            <a:r>
              <a:rPr lang="en-IE" sz="1100" i="0" dirty="0">
                <a:effectLst/>
              </a:rPr>
              <a:t>While Ireland’s current rescue framework, examinership, is internationally recognised and successful in its own right, the associated costs mean it may be beyond the reach of small and micro enterprises. The Bill ensures these companies will have access to an alternative framework, which incorporates key elements of the existing examinership model in an administrative context. </a:t>
            </a:r>
          </a:p>
        </p:txBody>
      </p:sp>
      <p:sp>
        <p:nvSpPr>
          <p:cNvPr id="32" name="TextBox 31">
            <a:extLst>
              <a:ext uri="{FF2B5EF4-FFF2-40B4-BE49-F238E27FC236}">
                <a16:creationId xmlns:a16="http://schemas.microsoft.com/office/drawing/2014/main" id="{74A9EBB7-5ADF-4564-94A5-066F2141D5F0}"/>
              </a:ext>
            </a:extLst>
          </p:cNvPr>
          <p:cNvSpPr txBox="1"/>
          <p:nvPr/>
        </p:nvSpPr>
        <p:spPr>
          <a:xfrm>
            <a:off x="8393552" y="2257947"/>
            <a:ext cx="2809102" cy="6694140"/>
          </a:xfrm>
          <a:prstGeom prst="rect">
            <a:avLst/>
          </a:prstGeom>
          <a:noFill/>
        </p:spPr>
        <p:txBody>
          <a:bodyPr wrap="square" rtlCol="0">
            <a:spAutoFit/>
          </a:bodyPr>
          <a:lstStyle/>
          <a:p>
            <a:pPr algn="just" fontAlgn="base"/>
            <a:r>
              <a:rPr lang="en-IE" sz="1100" b="1" dirty="0">
                <a:effectLst/>
              </a:rPr>
              <a:t>Means/Income-Assessed Subsidies</a:t>
            </a:r>
          </a:p>
          <a:p>
            <a:pPr algn="just" fontAlgn="base"/>
            <a:endParaRPr lang="en-IE" sz="1100" dirty="0"/>
          </a:p>
          <a:p>
            <a:pPr marL="171450" indent="-171450" algn="just" fontAlgn="base">
              <a:buFont typeface="Arial" panose="020B0604020202020204" pitchFamily="34" charset="0"/>
              <a:buChar char="•"/>
            </a:pPr>
            <a:r>
              <a:rPr lang="en-IE" sz="1100" dirty="0">
                <a:effectLst/>
              </a:rPr>
              <a:t>It is for children aged between 6 months (24 weeks) and 15 years</a:t>
            </a:r>
          </a:p>
          <a:p>
            <a:pPr marL="171450" indent="-171450" algn="just" fontAlgn="base">
              <a:buFont typeface="Arial" panose="020B0604020202020204" pitchFamily="34" charset="0"/>
              <a:buChar char="•"/>
            </a:pPr>
            <a:r>
              <a:rPr lang="en-IE" sz="1100" dirty="0">
                <a:effectLst/>
              </a:rPr>
              <a:t>It is means tested and available to families with an annual reckonable income of up to €60,000. See ‘Rules’ below.</a:t>
            </a:r>
          </a:p>
          <a:p>
            <a:pPr marL="171450" indent="-171450" algn="just" fontAlgn="base">
              <a:buFont typeface="Arial" panose="020B0604020202020204" pitchFamily="34" charset="0"/>
              <a:buChar char="•"/>
            </a:pPr>
            <a:r>
              <a:rPr lang="en-IE" sz="1100" dirty="0">
                <a:effectLst/>
              </a:rPr>
              <a:t>Your hourly subsidy rates are based on your individual circumstances (depending on your reckonable family income and the age and educational stage of your child). See ‘Rates’ below.</a:t>
            </a:r>
          </a:p>
          <a:p>
            <a:pPr marL="171450" indent="-171450" algn="just" fontAlgn="base">
              <a:buFont typeface="Arial" panose="020B0604020202020204" pitchFamily="34" charset="0"/>
              <a:buChar char="•"/>
            </a:pPr>
            <a:r>
              <a:rPr lang="en-IE" sz="1100" dirty="0">
                <a:effectLst/>
              </a:rPr>
              <a:t>During school terms, you can use your subsidised hours for before-school and after-school childcare costs</a:t>
            </a:r>
          </a:p>
          <a:p>
            <a:pPr marL="171450" indent="-171450" algn="just" fontAlgn="base">
              <a:buFont typeface="Arial" panose="020B0604020202020204" pitchFamily="34" charset="0"/>
              <a:buChar char="•"/>
            </a:pPr>
            <a:r>
              <a:rPr lang="en-IE" sz="1100" dirty="0">
                <a:effectLst/>
              </a:rPr>
              <a:t>Children must be attending a childcare provider who is registered with Tusla</a:t>
            </a:r>
          </a:p>
          <a:p>
            <a:pPr marL="171450" indent="-171450" algn="just" fontAlgn="base">
              <a:buFont typeface="Arial" panose="020B0604020202020204" pitchFamily="34" charset="0"/>
              <a:buChar char="•"/>
            </a:pPr>
            <a:r>
              <a:rPr lang="en-IE" sz="1100" dirty="0">
                <a:effectLst/>
              </a:rPr>
              <a:t>You do not have to be employed but the number of subsidised childcare hours available will depend on the hours you and your partner work, study or train.</a:t>
            </a:r>
          </a:p>
          <a:p>
            <a:pPr marL="171450" indent="-171450" algn="just" fontAlgn="base">
              <a:buFont typeface="Arial" panose="020B0604020202020204" pitchFamily="34" charset="0"/>
              <a:buChar char="•"/>
            </a:pPr>
            <a:r>
              <a:rPr lang="en-IE" sz="1100" dirty="0">
                <a:effectLst/>
              </a:rPr>
              <a:t>The subsidy can be used towards the cost of a registered childcare place for up to a maximum of 45 hours if you are working, studying or training, or in circumstances where you are unavailable for childcare, and a maximum of 20 hours if you are not working, studying or training.</a:t>
            </a:r>
          </a:p>
          <a:p>
            <a:pPr marL="171450" indent="-171450" algn="just" fontAlgn="base">
              <a:buFont typeface="Arial" panose="020B0604020202020204" pitchFamily="34" charset="0"/>
              <a:buChar char="•"/>
            </a:pPr>
            <a:r>
              <a:rPr lang="en-IE" sz="1100" dirty="0">
                <a:effectLst/>
              </a:rPr>
              <a:t>Any family with a combined net parental income of less than €60,000 a year will qualify for some help.</a:t>
            </a:r>
          </a:p>
          <a:p>
            <a:pPr marL="171450" indent="-171450" algn="just" fontAlgn="base">
              <a:buFont typeface="Arial" panose="020B0604020202020204" pitchFamily="34" charset="0"/>
              <a:buChar char="•"/>
            </a:pPr>
            <a:r>
              <a:rPr lang="en-IE" sz="1100" dirty="0">
                <a:effectLst/>
              </a:rPr>
              <a:t>For those above the net income threshold of €60,000, but with a child under 3 in regulated childcare, the scheme will still provide the universal payment of up to €1,040 per year.</a:t>
            </a:r>
          </a:p>
          <a:p>
            <a:pPr marL="171450" indent="-171450" algn="just" fontAlgn="base">
              <a:buFont typeface="Arial" panose="020B0604020202020204" pitchFamily="34" charset="0"/>
              <a:buChar char="•"/>
            </a:pPr>
            <a:r>
              <a:rPr lang="en-IE" sz="1100" dirty="0">
                <a:effectLst/>
              </a:rPr>
              <a:t>Families with higher income may also qualify if they have more than 1 child under 15.</a:t>
            </a:r>
          </a:p>
        </p:txBody>
      </p:sp>
      <p:grpSp>
        <p:nvGrpSpPr>
          <p:cNvPr id="35" name="Group 34">
            <a:extLst>
              <a:ext uri="{FF2B5EF4-FFF2-40B4-BE49-F238E27FC236}">
                <a16:creationId xmlns:a16="http://schemas.microsoft.com/office/drawing/2014/main" id="{7FB52595-E497-4177-AC77-2B2CE79123E0}"/>
              </a:ext>
            </a:extLst>
          </p:cNvPr>
          <p:cNvGrpSpPr/>
          <p:nvPr/>
        </p:nvGrpSpPr>
        <p:grpSpPr>
          <a:xfrm>
            <a:off x="-3473055" y="5913161"/>
            <a:ext cx="2577302" cy="1691778"/>
            <a:chOff x="1013790" y="7275443"/>
            <a:chExt cx="3945836" cy="2176670"/>
          </a:xfrm>
        </p:grpSpPr>
        <p:sp>
          <p:nvSpPr>
            <p:cNvPr id="37" name="Rectangle 36">
              <a:extLst>
                <a:ext uri="{FF2B5EF4-FFF2-40B4-BE49-F238E27FC236}">
                  <a16:creationId xmlns:a16="http://schemas.microsoft.com/office/drawing/2014/main" id="{E218EFE6-6827-4AD0-A4AC-B9225B00A012}"/>
                </a:ext>
              </a:extLst>
            </p:cNvPr>
            <p:cNvSpPr/>
            <p:nvPr/>
          </p:nvSpPr>
          <p:spPr>
            <a:xfrm>
              <a:off x="1013790" y="7275443"/>
              <a:ext cx="3945836" cy="21766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8AA943E-5432-4557-9AAE-CFA3AEC4EB7F}"/>
                </a:ext>
              </a:extLst>
            </p:cNvPr>
            <p:cNvSpPr/>
            <p:nvPr/>
          </p:nvSpPr>
          <p:spPr>
            <a:xfrm>
              <a:off x="1088334" y="7369864"/>
              <a:ext cx="3796749" cy="1987828"/>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4FD73F59-0DA8-4276-97F3-F1E301C1365E}"/>
              </a:ext>
            </a:extLst>
          </p:cNvPr>
          <p:cNvGrpSpPr/>
          <p:nvPr/>
        </p:nvGrpSpPr>
        <p:grpSpPr>
          <a:xfrm>
            <a:off x="4108575" y="1461288"/>
            <a:ext cx="2242023" cy="1879319"/>
            <a:chOff x="1013790" y="7275443"/>
            <a:chExt cx="3945836" cy="2176670"/>
          </a:xfrm>
        </p:grpSpPr>
        <p:sp>
          <p:nvSpPr>
            <p:cNvPr id="40" name="Rectangle 39">
              <a:extLst>
                <a:ext uri="{FF2B5EF4-FFF2-40B4-BE49-F238E27FC236}">
                  <a16:creationId xmlns:a16="http://schemas.microsoft.com/office/drawing/2014/main" id="{5E5A149C-7BA9-4F4C-9066-1C6E6CF46D23}"/>
                </a:ext>
              </a:extLst>
            </p:cNvPr>
            <p:cNvSpPr/>
            <p:nvPr/>
          </p:nvSpPr>
          <p:spPr>
            <a:xfrm>
              <a:off x="1013790" y="7275443"/>
              <a:ext cx="3945836" cy="21766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1AF0DC91-988E-4159-BED6-10ECD90BBE64}"/>
                </a:ext>
              </a:extLst>
            </p:cNvPr>
            <p:cNvSpPr/>
            <p:nvPr/>
          </p:nvSpPr>
          <p:spPr>
            <a:xfrm>
              <a:off x="1088334" y="7369864"/>
              <a:ext cx="3796749" cy="1987828"/>
            </a:xfrm>
            <a:prstGeom prst="rect">
              <a:avLst/>
            </a:prstGeom>
            <a:blipFill dpi="0" rotWithShape="1">
              <a:blip r:embed="rId4"/>
              <a:srcRect/>
              <a:stretch>
                <a:fillRect l="-14000" t="-2000" b="-1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DBF85EA4-C0C2-4D34-9FBC-665262657EF3}"/>
              </a:ext>
            </a:extLst>
          </p:cNvPr>
          <p:cNvGrpSpPr/>
          <p:nvPr/>
        </p:nvGrpSpPr>
        <p:grpSpPr>
          <a:xfrm>
            <a:off x="868501" y="3265109"/>
            <a:ext cx="2971979" cy="5939851"/>
            <a:chOff x="-3525767" y="1114962"/>
            <a:chExt cx="2622125" cy="6753214"/>
          </a:xfrm>
        </p:grpSpPr>
        <p:grpSp>
          <p:nvGrpSpPr>
            <p:cNvPr id="21" name="Group 20">
              <a:extLst>
                <a:ext uri="{FF2B5EF4-FFF2-40B4-BE49-F238E27FC236}">
                  <a16:creationId xmlns:a16="http://schemas.microsoft.com/office/drawing/2014/main" id="{E4C6ADCD-8912-446D-A369-6DB0C64BEE60}"/>
                </a:ext>
              </a:extLst>
            </p:cNvPr>
            <p:cNvGrpSpPr/>
            <p:nvPr/>
          </p:nvGrpSpPr>
          <p:grpSpPr>
            <a:xfrm>
              <a:off x="-3525767" y="1114962"/>
              <a:ext cx="2622125" cy="6753214"/>
              <a:chOff x="1013790" y="7275441"/>
              <a:chExt cx="3945836" cy="12091983"/>
            </a:xfrm>
          </p:grpSpPr>
          <p:sp>
            <p:nvSpPr>
              <p:cNvPr id="23" name="Rectangle 22">
                <a:extLst>
                  <a:ext uri="{FF2B5EF4-FFF2-40B4-BE49-F238E27FC236}">
                    <a16:creationId xmlns:a16="http://schemas.microsoft.com/office/drawing/2014/main" id="{413FCFBA-B93F-4267-B323-01AFF1438B18}"/>
                  </a:ext>
                </a:extLst>
              </p:cNvPr>
              <p:cNvSpPr/>
              <p:nvPr/>
            </p:nvSpPr>
            <p:spPr>
              <a:xfrm>
                <a:off x="1013790" y="7275441"/>
                <a:ext cx="3945836" cy="120919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29D1212-DC5F-4093-BDE5-E0AB40B45BB3}"/>
                  </a:ext>
                </a:extLst>
              </p:cNvPr>
              <p:cNvSpPr/>
              <p:nvPr/>
            </p:nvSpPr>
            <p:spPr>
              <a:xfrm>
                <a:off x="1088334" y="7369865"/>
                <a:ext cx="3796749" cy="117245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TextBox 21">
              <a:extLst>
                <a:ext uri="{FF2B5EF4-FFF2-40B4-BE49-F238E27FC236}">
                  <a16:creationId xmlns:a16="http://schemas.microsoft.com/office/drawing/2014/main" id="{6B092AF3-6AE8-470E-8B29-611675B1442E}"/>
                </a:ext>
              </a:extLst>
            </p:cNvPr>
            <p:cNvSpPr txBox="1"/>
            <p:nvPr/>
          </p:nvSpPr>
          <p:spPr>
            <a:xfrm>
              <a:off x="-3467569" y="1207947"/>
              <a:ext cx="2497873" cy="6507445"/>
            </a:xfrm>
            <a:prstGeom prst="rect">
              <a:avLst/>
            </a:prstGeom>
            <a:noFill/>
          </p:spPr>
          <p:txBody>
            <a:bodyPr wrap="square" rtlCol="0">
              <a:spAutoFit/>
            </a:bodyPr>
            <a:lstStyle/>
            <a:p>
              <a:pPr algn="just">
                <a:lnSpc>
                  <a:spcPct val="107000"/>
                </a:lnSpc>
                <a:spcAft>
                  <a:spcPts val="80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“We are all aware of the enormous pressure business owners currently face in terms of not only their immediate liquidity, but also the sustainability of their business into the future. This is particularly true of small and micro companies, with 78% operating in sectors which have been particularly challenged by the pandemic such as retail, hospitality and the service industry. Our response to the crisis has proven successful in mitigating the immediate impact of the pandemic on the sector. However, as the economy re-opens, we must have an appropriate regulatory response which supports fundamentally viable companies to continue to trade and get themselves back on their feet.</a:t>
              </a:r>
            </a:p>
            <a:p>
              <a:pPr algn="just">
                <a:lnSpc>
                  <a:spcPct val="107000"/>
                </a:lnSpc>
                <a:spcAft>
                  <a:spcPts val="80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“I know that examinership works and saves both companies and employment. However, as it is overseen by the Court from beginning to end, it can be an expensive undertaking – and thus out of reach for your average small company, whether that be a local restaurant or hairdresser.</a:t>
              </a:r>
            </a:p>
            <a:p>
              <a:pPr algn="just">
                <a:lnSpc>
                  <a:spcPct val="107000"/>
                </a:lnSpc>
                <a:spcAft>
                  <a:spcPts val="80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“The Companies (Small Company Administrative Rescue Process and Miscellaneous Provisions) Bill provides an alternative to examinership, for the benefit of small and micro companies, which is more cost efficient and capable of conclusion within a shorter period of time.”  - Minister Troy</a:t>
              </a:r>
            </a:p>
          </p:txBody>
        </p:sp>
      </p:grpSp>
      <p:sp>
        <p:nvSpPr>
          <p:cNvPr id="26" name="TextBox 25">
            <a:extLst>
              <a:ext uri="{FF2B5EF4-FFF2-40B4-BE49-F238E27FC236}">
                <a16:creationId xmlns:a16="http://schemas.microsoft.com/office/drawing/2014/main" id="{FD5AB797-CCAC-4A7B-9D18-AAF181D51536}"/>
              </a:ext>
            </a:extLst>
          </p:cNvPr>
          <p:cNvSpPr txBox="1"/>
          <p:nvPr/>
        </p:nvSpPr>
        <p:spPr>
          <a:xfrm>
            <a:off x="3890402" y="5585435"/>
            <a:ext cx="2809102" cy="1446550"/>
          </a:xfrm>
          <a:prstGeom prst="rect">
            <a:avLst/>
          </a:prstGeom>
          <a:noFill/>
        </p:spPr>
        <p:txBody>
          <a:bodyPr wrap="square" rtlCol="0">
            <a:spAutoFit/>
          </a:bodyPr>
          <a:lstStyle/>
          <a:p>
            <a:pPr algn="just" fontAlgn="base"/>
            <a:r>
              <a:rPr lang="en-IE" sz="1100" i="0" dirty="0">
                <a:effectLst/>
              </a:rPr>
              <a:t>The Small Company Administrative Rescue Process (SCARP) seeks to mirror key elements of examinership in an administrative context thereby reducing court oversight resulting in efficiencies and lower comparable costs. It has limited court involvement where creditors are engaged in the process and positively disposed to a rescue plan. </a:t>
            </a:r>
          </a:p>
        </p:txBody>
      </p:sp>
      <p:sp>
        <p:nvSpPr>
          <p:cNvPr id="28" name="TextBox 27">
            <a:extLst>
              <a:ext uri="{FF2B5EF4-FFF2-40B4-BE49-F238E27FC236}">
                <a16:creationId xmlns:a16="http://schemas.microsoft.com/office/drawing/2014/main" id="{7FE0434F-9CD5-4046-80D1-B1F41A87C606}"/>
              </a:ext>
            </a:extLst>
          </p:cNvPr>
          <p:cNvSpPr txBox="1"/>
          <p:nvPr/>
        </p:nvSpPr>
        <p:spPr>
          <a:xfrm>
            <a:off x="3908690" y="7371563"/>
            <a:ext cx="2809102" cy="1615827"/>
          </a:xfrm>
          <a:prstGeom prst="rect">
            <a:avLst/>
          </a:prstGeom>
          <a:noFill/>
        </p:spPr>
        <p:txBody>
          <a:bodyPr wrap="square" rtlCol="0">
            <a:spAutoFit/>
          </a:bodyPr>
          <a:lstStyle/>
          <a:p>
            <a:pPr algn="just" fontAlgn="base"/>
            <a:r>
              <a:rPr lang="en-IE" sz="1100" i="0" dirty="0">
                <a:effectLst/>
              </a:rPr>
              <a:t>The Bill also makes miscellaneous amendments to the Companies Act 2014 and Industrial and Provident Societies Act 1893 to make permanent provision for virtual meetings. It further amends the Companies Act 2014 to progress recommendations made by the Company Law Review Group in relation to the provision of information to employees as creditors during a liquidation. </a:t>
            </a:r>
          </a:p>
        </p:txBody>
      </p:sp>
      <p:sp>
        <p:nvSpPr>
          <p:cNvPr id="29" name="TextBox 28">
            <a:extLst>
              <a:ext uri="{FF2B5EF4-FFF2-40B4-BE49-F238E27FC236}">
                <a16:creationId xmlns:a16="http://schemas.microsoft.com/office/drawing/2014/main" id="{73D0B47E-65A2-46ED-BF3A-86570C904F94}"/>
              </a:ext>
            </a:extLst>
          </p:cNvPr>
          <p:cNvSpPr txBox="1"/>
          <p:nvPr/>
        </p:nvSpPr>
        <p:spPr>
          <a:xfrm>
            <a:off x="6970876" y="464795"/>
            <a:ext cx="2809102" cy="1615827"/>
          </a:xfrm>
          <a:prstGeom prst="rect">
            <a:avLst/>
          </a:prstGeom>
          <a:noFill/>
        </p:spPr>
        <p:txBody>
          <a:bodyPr wrap="square" rtlCol="0">
            <a:spAutoFit/>
          </a:bodyPr>
          <a:lstStyle/>
          <a:p>
            <a:pPr algn="just" fontAlgn="base"/>
            <a:r>
              <a:rPr lang="en-IE" sz="1100" i="0" dirty="0">
                <a:effectLst/>
              </a:rPr>
              <a:t>While Ireland’s current rescue framework, examinership, is internationally recognised and successful in its own right, the associated costs mean it may be beyond the reach of small and micro enterprises. The Bill ensures these companies will have access to an alternative framework, which incorporates key elements of the existing examinership model in an administrative context. </a:t>
            </a:r>
          </a:p>
        </p:txBody>
      </p:sp>
    </p:spTree>
    <p:extLst>
      <p:ext uri="{BB962C8B-B14F-4D97-AF65-F5344CB8AC3E}">
        <p14:creationId xmlns:p14="http://schemas.microsoft.com/office/powerpoint/2010/main" val="83339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C5D148-A89A-4C2E-8EE4-7D7161AD384D}"/>
              </a:ext>
            </a:extLst>
          </p:cNvPr>
          <p:cNvSpPr/>
          <p:nvPr/>
        </p:nvSpPr>
        <p:spPr>
          <a:xfrm>
            <a:off x="204281" y="154443"/>
            <a:ext cx="828000" cy="82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F3806E-269C-4743-B2B5-9AC3CF067590}"/>
              </a:ext>
            </a:extLst>
          </p:cNvPr>
          <p:cNvSpPr/>
          <p:nvPr/>
        </p:nvSpPr>
        <p:spPr>
          <a:xfrm>
            <a:off x="1077238" y="150311"/>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rawing&#10;&#10;Description automatically generated">
            <a:extLst>
              <a:ext uri="{FF2B5EF4-FFF2-40B4-BE49-F238E27FC236}">
                <a16:creationId xmlns:a16="http://schemas.microsoft.com/office/drawing/2014/main" id="{9E829C8E-62A0-4687-B061-564B6BB1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23" y="192811"/>
            <a:ext cx="682385" cy="751781"/>
          </a:xfrm>
          <a:prstGeom prst="rect">
            <a:avLst/>
          </a:prstGeom>
        </p:spPr>
      </p:pic>
      <p:sp>
        <p:nvSpPr>
          <p:cNvPr id="4" name="Rectangle 3">
            <a:extLst>
              <a:ext uri="{FF2B5EF4-FFF2-40B4-BE49-F238E27FC236}">
                <a16:creationId xmlns:a16="http://schemas.microsoft.com/office/drawing/2014/main" id="{8014E810-34F2-463D-AEF0-71ACAF30D268}"/>
              </a:ext>
            </a:extLst>
          </p:cNvPr>
          <p:cNvSpPr/>
          <p:nvPr/>
        </p:nvSpPr>
        <p:spPr>
          <a:xfrm rot="16200000">
            <a:off x="-4132283" y="5363974"/>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1D7B11-4868-44E7-BDA0-351EB200A274}"/>
              </a:ext>
            </a:extLst>
          </p:cNvPr>
          <p:cNvSpPr/>
          <p:nvPr/>
        </p:nvSpPr>
        <p:spPr>
          <a:xfrm>
            <a:off x="1077238" y="468082"/>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AC81CEF-C063-43F7-91A8-AB5FAF54EE47}"/>
              </a:ext>
            </a:extLst>
          </p:cNvPr>
          <p:cNvSpPr/>
          <p:nvPr/>
        </p:nvSpPr>
        <p:spPr>
          <a:xfrm rot="16200000">
            <a:off x="-3809253" y="5354598"/>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2A2518F-6D32-4A5F-9B65-E2D7860ED507}"/>
              </a:ext>
            </a:extLst>
          </p:cNvPr>
          <p:cNvSpPr txBox="1"/>
          <p:nvPr/>
        </p:nvSpPr>
        <p:spPr>
          <a:xfrm>
            <a:off x="3429000" y="259491"/>
            <a:ext cx="1528119" cy="276999"/>
          </a:xfrm>
          <a:prstGeom prst="rect">
            <a:avLst/>
          </a:prstGeom>
          <a:noFill/>
        </p:spPr>
        <p:txBody>
          <a:bodyPr wrap="square" rtlCol="0">
            <a:spAutoFit/>
          </a:bodyPr>
          <a:lstStyle/>
          <a:p>
            <a:r>
              <a:rPr lang="en-GB" sz="1200" b="1" dirty="0"/>
              <a:t>HTH Accountants</a:t>
            </a:r>
          </a:p>
        </p:txBody>
      </p:sp>
      <p:sp>
        <p:nvSpPr>
          <p:cNvPr id="10" name="TextBox 9">
            <a:extLst>
              <a:ext uri="{FF2B5EF4-FFF2-40B4-BE49-F238E27FC236}">
                <a16:creationId xmlns:a16="http://schemas.microsoft.com/office/drawing/2014/main" id="{202078B3-FD10-43D5-9B22-297F15907D31}"/>
              </a:ext>
            </a:extLst>
          </p:cNvPr>
          <p:cNvSpPr txBox="1"/>
          <p:nvPr/>
        </p:nvSpPr>
        <p:spPr>
          <a:xfrm rot="16200000">
            <a:off x="-782594" y="1223318"/>
            <a:ext cx="2479589" cy="276999"/>
          </a:xfrm>
          <a:prstGeom prst="rect">
            <a:avLst/>
          </a:prstGeom>
          <a:noFill/>
        </p:spPr>
        <p:txBody>
          <a:bodyPr wrap="square" rtlCol="0">
            <a:spAutoFit/>
          </a:bodyPr>
          <a:lstStyle/>
          <a:p>
            <a:r>
              <a:rPr lang="en-GB" sz="1200" dirty="0"/>
              <a:t>11</a:t>
            </a:r>
            <a:r>
              <a:rPr lang="en-GB" sz="1200" baseline="30000" dirty="0"/>
              <a:t>th  </a:t>
            </a:r>
            <a:r>
              <a:rPr lang="en-GB" sz="1200" dirty="0"/>
              <a:t> May  2021</a:t>
            </a:r>
          </a:p>
        </p:txBody>
      </p:sp>
      <p:sp>
        <p:nvSpPr>
          <p:cNvPr id="12" name="TextBox 11">
            <a:extLst>
              <a:ext uri="{FF2B5EF4-FFF2-40B4-BE49-F238E27FC236}">
                <a16:creationId xmlns:a16="http://schemas.microsoft.com/office/drawing/2014/main" id="{BD63B900-8C11-4832-99CD-7A803F601E34}"/>
              </a:ext>
            </a:extLst>
          </p:cNvPr>
          <p:cNvSpPr txBox="1"/>
          <p:nvPr/>
        </p:nvSpPr>
        <p:spPr>
          <a:xfrm>
            <a:off x="1426464" y="9515952"/>
            <a:ext cx="4632960" cy="261610"/>
          </a:xfrm>
          <a:prstGeom prst="rect">
            <a:avLst/>
          </a:prstGeom>
          <a:noFill/>
        </p:spPr>
        <p:txBody>
          <a:bodyPr wrap="square" rtlCol="0">
            <a:spAutoFit/>
          </a:bodyPr>
          <a:lstStyle/>
          <a:p>
            <a:pPr algn="ctr"/>
            <a:r>
              <a:rPr lang="en-IE" sz="1100" i="1" dirty="0"/>
              <a:t>General Scheme for Small and Micro Business Administrative Rescue Process</a:t>
            </a:r>
          </a:p>
        </p:txBody>
      </p:sp>
      <p:sp>
        <p:nvSpPr>
          <p:cNvPr id="36" name="TextBox 35">
            <a:extLst>
              <a:ext uri="{FF2B5EF4-FFF2-40B4-BE49-F238E27FC236}">
                <a16:creationId xmlns:a16="http://schemas.microsoft.com/office/drawing/2014/main" id="{E48467F8-4017-45B4-934B-E33B6EF319E8}"/>
              </a:ext>
            </a:extLst>
          </p:cNvPr>
          <p:cNvSpPr txBox="1"/>
          <p:nvPr/>
        </p:nvSpPr>
        <p:spPr>
          <a:xfrm>
            <a:off x="3845881" y="5891805"/>
            <a:ext cx="2809102" cy="1031051"/>
          </a:xfrm>
          <a:prstGeom prst="rect">
            <a:avLst/>
          </a:prstGeom>
          <a:noFill/>
        </p:spPr>
        <p:txBody>
          <a:bodyPr wrap="square" rtlCol="0">
            <a:spAutoFit/>
          </a:bodyPr>
          <a:lstStyle/>
          <a:p>
            <a:pPr algn="just" fontAlgn="base"/>
            <a:r>
              <a:rPr lang="en-IE" sz="1100" b="0" i="0" dirty="0">
                <a:effectLst/>
                <a:latin typeface="Ubuntu"/>
              </a:rPr>
              <a:t>This is some positive news as we try to kick start the economy.</a:t>
            </a:r>
          </a:p>
          <a:p>
            <a:pPr algn="just" fontAlgn="base"/>
            <a:endParaRPr lang="en-IE" sz="1100" b="0" i="0" dirty="0">
              <a:effectLst/>
              <a:latin typeface="Ubuntu"/>
            </a:endParaRPr>
          </a:p>
          <a:p>
            <a:pPr algn="just" fontAlgn="base"/>
            <a:r>
              <a:rPr lang="en-IE" sz="2800" b="0" i="0" dirty="0">
                <a:effectLst/>
                <a:latin typeface="Brush Script MT" panose="03060802040406070304" pitchFamily="66" charset="0"/>
              </a:rPr>
              <a:t>Kieran</a:t>
            </a:r>
          </a:p>
        </p:txBody>
      </p:sp>
      <p:grpSp>
        <p:nvGrpSpPr>
          <p:cNvPr id="16" name="Group 15">
            <a:extLst>
              <a:ext uri="{FF2B5EF4-FFF2-40B4-BE49-F238E27FC236}">
                <a16:creationId xmlns:a16="http://schemas.microsoft.com/office/drawing/2014/main" id="{0230DAE0-F196-476B-B8A2-2D9F159C62EE}"/>
              </a:ext>
            </a:extLst>
          </p:cNvPr>
          <p:cNvGrpSpPr/>
          <p:nvPr/>
        </p:nvGrpSpPr>
        <p:grpSpPr>
          <a:xfrm>
            <a:off x="3910030" y="1124883"/>
            <a:ext cx="2820540" cy="4544397"/>
            <a:chOff x="959566" y="1246803"/>
            <a:chExt cx="2820540" cy="4544397"/>
          </a:xfrm>
        </p:grpSpPr>
        <p:sp>
          <p:nvSpPr>
            <p:cNvPr id="28" name="TextBox 27">
              <a:extLst>
                <a:ext uri="{FF2B5EF4-FFF2-40B4-BE49-F238E27FC236}">
                  <a16:creationId xmlns:a16="http://schemas.microsoft.com/office/drawing/2014/main" id="{FA84D49F-7AD9-4C48-B716-6C60B4DC7440}"/>
                </a:ext>
              </a:extLst>
            </p:cNvPr>
            <p:cNvSpPr txBox="1"/>
            <p:nvPr/>
          </p:nvSpPr>
          <p:spPr>
            <a:xfrm>
              <a:off x="971004" y="1246803"/>
              <a:ext cx="2809102" cy="261610"/>
            </a:xfrm>
            <a:prstGeom prst="rect">
              <a:avLst/>
            </a:prstGeom>
            <a:noFill/>
          </p:spPr>
          <p:txBody>
            <a:bodyPr wrap="square" rtlCol="0">
              <a:spAutoFit/>
            </a:bodyPr>
            <a:lstStyle/>
            <a:p>
              <a:pPr algn="just" fontAlgn="base"/>
              <a:r>
                <a:rPr lang="en-IE" sz="1100" b="1" i="0" dirty="0">
                  <a:effectLst/>
                </a:rPr>
                <a:t>The Main Provisions of the Bill</a:t>
              </a:r>
            </a:p>
          </p:txBody>
        </p:sp>
        <p:grpSp>
          <p:nvGrpSpPr>
            <p:cNvPr id="23" name="Group 22">
              <a:extLst>
                <a:ext uri="{FF2B5EF4-FFF2-40B4-BE49-F238E27FC236}">
                  <a16:creationId xmlns:a16="http://schemas.microsoft.com/office/drawing/2014/main" id="{CEAD3847-A78B-48F2-82D6-C5C885B2FE35}"/>
                </a:ext>
              </a:extLst>
            </p:cNvPr>
            <p:cNvGrpSpPr/>
            <p:nvPr/>
          </p:nvGrpSpPr>
          <p:grpSpPr>
            <a:xfrm>
              <a:off x="959566" y="1577639"/>
              <a:ext cx="2720110" cy="4213561"/>
              <a:chOff x="-4198055" y="3645205"/>
              <a:chExt cx="3382808" cy="1279336"/>
            </a:xfrm>
          </p:grpSpPr>
          <p:grpSp>
            <p:nvGrpSpPr>
              <p:cNvPr id="24" name="Group 23">
                <a:extLst>
                  <a:ext uri="{FF2B5EF4-FFF2-40B4-BE49-F238E27FC236}">
                    <a16:creationId xmlns:a16="http://schemas.microsoft.com/office/drawing/2014/main" id="{55ECAA32-94C9-46D7-88A3-67DFF8146D43}"/>
                  </a:ext>
                </a:extLst>
              </p:cNvPr>
              <p:cNvGrpSpPr/>
              <p:nvPr/>
            </p:nvGrpSpPr>
            <p:grpSpPr>
              <a:xfrm>
                <a:off x="-4198055" y="3645205"/>
                <a:ext cx="3382808" cy="1279336"/>
                <a:chOff x="1013790" y="7275443"/>
                <a:chExt cx="3945836" cy="2176670"/>
              </a:xfrm>
            </p:grpSpPr>
            <p:sp>
              <p:nvSpPr>
                <p:cNvPr id="26" name="Rectangle 25">
                  <a:extLst>
                    <a:ext uri="{FF2B5EF4-FFF2-40B4-BE49-F238E27FC236}">
                      <a16:creationId xmlns:a16="http://schemas.microsoft.com/office/drawing/2014/main" id="{91D6722C-835B-4A40-97A6-8CC10534B975}"/>
                    </a:ext>
                  </a:extLst>
                </p:cNvPr>
                <p:cNvSpPr/>
                <p:nvPr/>
              </p:nvSpPr>
              <p:spPr>
                <a:xfrm>
                  <a:off x="1013790" y="7275443"/>
                  <a:ext cx="3945836" cy="21766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1303D14-B6F6-469B-841F-DD44C45A98B3}"/>
                    </a:ext>
                  </a:extLst>
                </p:cNvPr>
                <p:cNvSpPr/>
                <p:nvPr/>
              </p:nvSpPr>
              <p:spPr>
                <a:xfrm>
                  <a:off x="1072730" y="7304567"/>
                  <a:ext cx="3796749" cy="2118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FE0A5899-F100-4B63-A8E3-33D36857C6E2}"/>
                  </a:ext>
                </a:extLst>
              </p:cNvPr>
              <p:cNvSpPr txBox="1"/>
              <p:nvPr/>
            </p:nvSpPr>
            <p:spPr>
              <a:xfrm>
                <a:off x="-4065224" y="3673120"/>
                <a:ext cx="3102812" cy="1147831"/>
              </a:xfrm>
              <a:prstGeom prst="rect">
                <a:avLst/>
              </a:prstGeom>
              <a:noFill/>
            </p:spPr>
            <p:txBody>
              <a:bodyPr wrap="square" rtlCol="0">
                <a:spAutoFit/>
              </a:bodyPr>
              <a:lstStyle/>
              <a:p>
                <a:pPr marL="171450" indent="-171450" algn="just">
                  <a:buFont typeface="Arial" panose="020B0604020202020204" pitchFamily="34" charset="0"/>
                  <a:buChar char="•"/>
                </a:pPr>
                <a:r>
                  <a:rPr lang="en-IE" sz="1100" dirty="0"/>
                  <a:t>Designed for “small” and micro companies (as defined by the Companies Act 2014) which represent 98% of companies in Ireland.</a:t>
                </a:r>
              </a:p>
              <a:p>
                <a:pPr marL="171450" indent="-171450" algn="just">
                  <a:buFont typeface="Arial" panose="020B0604020202020204" pitchFamily="34" charset="0"/>
                  <a:buChar char="•"/>
                </a:pPr>
                <a:r>
                  <a:rPr lang="en-IE" sz="1100" dirty="0"/>
                  <a:t>Commenced by resolution of directors rather than by application to Court.</a:t>
                </a:r>
              </a:p>
              <a:p>
                <a:pPr marL="171450" indent="-171450" algn="just">
                  <a:buFont typeface="Arial" panose="020B0604020202020204" pitchFamily="34" charset="0"/>
                  <a:buChar char="•"/>
                </a:pPr>
                <a:r>
                  <a:rPr lang="en-IE" sz="1100" dirty="0"/>
                  <a:t>Concluded within a shorter period than examinership.</a:t>
                </a:r>
              </a:p>
              <a:p>
                <a:pPr marL="171450" indent="-171450" algn="just">
                  <a:buFont typeface="Arial" panose="020B0604020202020204" pitchFamily="34" charset="0"/>
                  <a:buChar char="•"/>
                </a:pPr>
                <a:r>
                  <a:rPr lang="en-IE" sz="1100" dirty="0"/>
                  <a:t>Overseen and assisted by insolvency practitioners – a ‘Process Advisor’.</a:t>
                </a:r>
              </a:p>
              <a:p>
                <a:pPr marL="171450" indent="-171450" algn="just">
                  <a:buFont typeface="Arial" panose="020B0604020202020204" pitchFamily="34" charset="0"/>
                  <a:buChar char="•"/>
                </a:pPr>
                <a:r>
                  <a:rPr lang="en-IE" sz="1100" dirty="0"/>
                  <a:t>The rescue plan can be passed by a simple majority in value of creditors.</a:t>
                </a:r>
              </a:p>
              <a:p>
                <a:pPr marL="171450" indent="-171450" algn="just">
                  <a:buFont typeface="Arial" panose="020B0604020202020204" pitchFamily="34" charset="0"/>
                  <a:buChar char="•"/>
                </a:pPr>
                <a:r>
                  <a:rPr lang="en-IE" sz="1100" dirty="0"/>
                  <a:t>Provides for format of cross class cram down of debts designed to reduce costs.</a:t>
                </a:r>
              </a:p>
              <a:p>
                <a:pPr marL="171450" indent="-171450" algn="just">
                  <a:buFont typeface="Arial" panose="020B0604020202020204" pitchFamily="34" charset="0"/>
                  <a:buChar char="•"/>
                </a:pPr>
                <a:r>
                  <a:rPr lang="en-IE" sz="1100" dirty="0"/>
                  <a:t>Does not require application to Court for approval of rescue plan (provided no creditor objections).</a:t>
                </a:r>
              </a:p>
              <a:p>
                <a:pPr marL="171450" indent="-171450" algn="just">
                  <a:buFont typeface="Arial" panose="020B0604020202020204" pitchFamily="34" charset="0"/>
                  <a:buChar char="•"/>
                </a:pPr>
                <a:r>
                  <a:rPr lang="en-IE" sz="1100" dirty="0"/>
                  <a:t>Gives safeguards against irresponsible and dishonest director behaviour.</a:t>
                </a:r>
              </a:p>
            </p:txBody>
          </p:sp>
        </p:grpSp>
      </p:grpSp>
      <p:grpSp>
        <p:nvGrpSpPr>
          <p:cNvPr id="33" name="Group 32">
            <a:extLst>
              <a:ext uri="{FF2B5EF4-FFF2-40B4-BE49-F238E27FC236}">
                <a16:creationId xmlns:a16="http://schemas.microsoft.com/office/drawing/2014/main" id="{9C53C485-6D24-43E3-85D9-AAB6BE35355B}"/>
              </a:ext>
            </a:extLst>
          </p:cNvPr>
          <p:cNvGrpSpPr/>
          <p:nvPr/>
        </p:nvGrpSpPr>
        <p:grpSpPr>
          <a:xfrm>
            <a:off x="813637" y="1247333"/>
            <a:ext cx="2971979" cy="6835963"/>
            <a:chOff x="-3525767" y="1114962"/>
            <a:chExt cx="2622125" cy="7772034"/>
          </a:xfrm>
        </p:grpSpPr>
        <p:grpSp>
          <p:nvGrpSpPr>
            <p:cNvPr id="34" name="Group 33">
              <a:extLst>
                <a:ext uri="{FF2B5EF4-FFF2-40B4-BE49-F238E27FC236}">
                  <a16:creationId xmlns:a16="http://schemas.microsoft.com/office/drawing/2014/main" id="{23FDCBA4-0F1F-45C8-A74F-8B294362B4FC}"/>
                </a:ext>
              </a:extLst>
            </p:cNvPr>
            <p:cNvGrpSpPr/>
            <p:nvPr/>
          </p:nvGrpSpPr>
          <p:grpSpPr>
            <a:xfrm>
              <a:off x="-3525767" y="1114962"/>
              <a:ext cx="2622125" cy="7772034"/>
              <a:chOff x="1013790" y="7275441"/>
              <a:chExt cx="3945836" cy="13916233"/>
            </a:xfrm>
          </p:grpSpPr>
          <p:sp>
            <p:nvSpPr>
              <p:cNvPr id="37" name="Rectangle 36">
                <a:extLst>
                  <a:ext uri="{FF2B5EF4-FFF2-40B4-BE49-F238E27FC236}">
                    <a16:creationId xmlns:a16="http://schemas.microsoft.com/office/drawing/2014/main" id="{29F9D3D6-8A9A-4E3B-B8CF-00FE5BED5556}"/>
                  </a:ext>
                </a:extLst>
              </p:cNvPr>
              <p:cNvSpPr/>
              <p:nvPr/>
            </p:nvSpPr>
            <p:spPr>
              <a:xfrm>
                <a:off x="1013790" y="7275441"/>
                <a:ext cx="3945836" cy="13916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13B65CD-0FB8-4E72-A4DF-1DE65DADB3C0}"/>
                  </a:ext>
                </a:extLst>
              </p:cNvPr>
              <p:cNvSpPr/>
              <p:nvPr/>
            </p:nvSpPr>
            <p:spPr>
              <a:xfrm>
                <a:off x="1088334" y="7369865"/>
                <a:ext cx="3796750" cy="135984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5" name="TextBox 34">
              <a:extLst>
                <a:ext uri="{FF2B5EF4-FFF2-40B4-BE49-F238E27FC236}">
                  <a16:creationId xmlns:a16="http://schemas.microsoft.com/office/drawing/2014/main" id="{E7937491-1404-4615-A2A0-30110D5562CC}"/>
                </a:ext>
              </a:extLst>
            </p:cNvPr>
            <p:cNvSpPr txBox="1"/>
            <p:nvPr/>
          </p:nvSpPr>
          <p:spPr>
            <a:xfrm>
              <a:off x="-3456813" y="1152501"/>
              <a:ext cx="2497873" cy="7653801"/>
            </a:xfrm>
            <a:prstGeom prst="rect">
              <a:avLst/>
            </a:prstGeom>
            <a:noFill/>
          </p:spPr>
          <p:txBody>
            <a:bodyPr wrap="square" rtlCol="0">
              <a:spAutoFit/>
            </a:bodyPr>
            <a:lstStyle/>
            <a:p>
              <a:pPr algn="just">
                <a:lnSpc>
                  <a:spcPct val="107000"/>
                </a:lnSpc>
                <a:spcAft>
                  <a:spcPts val="80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“We set ourselves an ambitious task in developing SCARP over a compressed period of time. Throughout the process we have had strong engagement with the Company Law Review Group, Revenue Commissioners, Department of Social Protection and Department of Justice as well as other relevant stakeholders, and through the public consultation launched earlier this year. </a:t>
              </a:r>
            </a:p>
            <a:p>
              <a:pPr algn="just">
                <a:lnSpc>
                  <a:spcPct val="107000"/>
                </a:lnSpc>
                <a:spcAft>
                  <a:spcPts val="80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“While court involvement is limited, I am conscious the issue of corporate rescue extends far beyond the distressed company itself and as such, the process incorporates robust safeguards and reflects what I believe to be a fair balance of the sometimes, competing interests of stakeholders. For example, state creditors will operate on an “opt-out basis” on prescribed grounds such as if the company has a poor history of tax compliance. This should provide comfort to business that the State will not remove itself from the process for arbitrary reasons.  </a:t>
              </a:r>
            </a:p>
            <a:p>
              <a:pPr algn="just">
                <a:lnSpc>
                  <a:spcPct val="107000"/>
                </a:lnSpc>
                <a:spcAft>
                  <a:spcPts val="80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“Small and micro companies’ contribution to our economy cannot be understated. They represent the majority of companies in Ireland and employ in the region of 788,000 workers. The sector will be key to our country’s economic recovery. It is for this reason that I am so committed to providing a genuine alternative for these companies. As we reopen the economy, I want these businesses to know that Government values their contribution and is committed to supporting their long-term viability.”</a:t>
              </a:r>
            </a:p>
            <a:p>
              <a:pPr algn="just">
                <a:lnSpc>
                  <a:spcPct val="107000"/>
                </a:lnSpc>
                <a:spcAft>
                  <a:spcPts val="80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 Minister Troy</a:t>
              </a:r>
            </a:p>
          </p:txBody>
        </p:sp>
      </p:grpSp>
      <p:sp>
        <p:nvSpPr>
          <p:cNvPr id="39" name="TextBox 38">
            <a:extLst>
              <a:ext uri="{FF2B5EF4-FFF2-40B4-BE49-F238E27FC236}">
                <a16:creationId xmlns:a16="http://schemas.microsoft.com/office/drawing/2014/main" id="{F682B7FD-2F99-4D75-A21E-47BB7AE3DFAC}"/>
              </a:ext>
            </a:extLst>
          </p:cNvPr>
          <p:cNvSpPr txBox="1"/>
          <p:nvPr/>
        </p:nvSpPr>
        <p:spPr>
          <a:xfrm>
            <a:off x="719328" y="9509760"/>
            <a:ext cx="847344" cy="246221"/>
          </a:xfrm>
          <a:prstGeom prst="rect">
            <a:avLst/>
          </a:prstGeom>
          <a:noFill/>
        </p:spPr>
        <p:txBody>
          <a:bodyPr wrap="square" rtlCol="0">
            <a:spAutoFit/>
          </a:bodyPr>
          <a:lstStyle/>
          <a:p>
            <a:pPr algn="ctr"/>
            <a:r>
              <a:rPr lang="en-IE" sz="1000" i="1" dirty="0"/>
              <a:t>*BEI - Press</a:t>
            </a:r>
          </a:p>
        </p:txBody>
      </p:sp>
      <p:sp>
        <p:nvSpPr>
          <p:cNvPr id="40" name="TextBox 39">
            <a:extLst>
              <a:ext uri="{FF2B5EF4-FFF2-40B4-BE49-F238E27FC236}">
                <a16:creationId xmlns:a16="http://schemas.microsoft.com/office/drawing/2014/main" id="{59C1FFBF-B967-41C4-BBF6-8C7472E18E46}"/>
              </a:ext>
            </a:extLst>
          </p:cNvPr>
          <p:cNvSpPr txBox="1"/>
          <p:nvPr/>
        </p:nvSpPr>
        <p:spPr>
          <a:xfrm>
            <a:off x="-1670304" y="9064656"/>
            <a:ext cx="847344" cy="246221"/>
          </a:xfrm>
          <a:prstGeom prst="rect">
            <a:avLst/>
          </a:prstGeom>
          <a:noFill/>
        </p:spPr>
        <p:txBody>
          <a:bodyPr wrap="square" rtlCol="0">
            <a:spAutoFit/>
          </a:bodyPr>
          <a:lstStyle/>
          <a:p>
            <a:pPr algn="ctr"/>
            <a:r>
              <a:rPr lang="en-IE" sz="1000" i="1" dirty="0"/>
              <a:t>*BEI - Press</a:t>
            </a:r>
          </a:p>
        </p:txBody>
      </p:sp>
    </p:spTree>
    <p:extLst>
      <p:ext uri="{BB962C8B-B14F-4D97-AF65-F5344CB8AC3E}">
        <p14:creationId xmlns:p14="http://schemas.microsoft.com/office/powerpoint/2010/main" val="1743487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2278</TotalTime>
  <Words>1212</Words>
  <Application>Microsoft Office PowerPoint</Application>
  <PresentationFormat>A4 Paper (210x297 mm)</PresentationFormat>
  <Paragraphs>44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Brush Script MT</vt:lpstr>
      <vt:lpstr>Calibri</vt:lpstr>
      <vt:lpstr>Calibri Light</vt:lpstr>
      <vt:lpstr>Ubuntu</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Maresa Connolly</dc:creator>
  <cp:lastModifiedBy>Maresa Connolly</cp:lastModifiedBy>
  <cp:revision>107</cp:revision>
  <cp:lastPrinted>2020-07-27T07:19:18Z</cp:lastPrinted>
  <dcterms:created xsi:type="dcterms:W3CDTF">2020-07-27T06:56:53Z</dcterms:created>
  <dcterms:modified xsi:type="dcterms:W3CDTF">2021-05-11T15:28:51Z</dcterms:modified>
</cp:coreProperties>
</file>