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2862" y="78"/>
      </p:cViewPr>
      <p:guideLst>
        <p:guide orient="horz" pos="3120"/>
        <p:guide pos="21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01/04/2021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29573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01/04/2021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20629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01/04/2021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21316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CAAE-F3D5-4364-AA5B-303112BD3B3D}" type="datetimeFigureOut">
              <a:rPr lang="en-GB" smtClean="0"/>
              <a:t>01/04/2021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74291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FCAAE-F3D5-4364-AA5B-303112BD3B3D}" type="datetimeFigureOut">
              <a:rPr lang="en-GB" smtClean="0"/>
              <a:t>01/04/2021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78495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8FCAAE-F3D5-4364-AA5B-303112BD3B3D}" type="datetimeFigureOut">
              <a:rPr lang="en-GB" smtClean="0"/>
              <a:t>01/04/2021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74606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FCAAE-F3D5-4364-AA5B-303112BD3B3D}" type="datetimeFigureOut">
              <a:rPr lang="en-GB" smtClean="0"/>
              <a:t>01/04/2021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18367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8FCAAE-F3D5-4364-AA5B-303112BD3B3D}" type="datetimeFigureOut">
              <a:rPr lang="en-GB" smtClean="0"/>
              <a:t>01/04/2021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203259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FCAAE-F3D5-4364-AA5B-303112BD3B3D}" type="datetimeFigureOut">
              <a:rPr lang="en-GB" smtClean="0"/>
              <a:t>01/04/2021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0145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FCAAE-F3D5-4364-AA5B-303112BD3B3D}" type="datetimeFigureOut">
              <a:rPr lang="en-GB" smtClean="0"/>
              <a:t>01/04/2021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141720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8FCAAE-F3D5-4364-AA5B-303112BD3B3D}" type="datetimeFigureOut">
              <a:rPr lang="en-GB" smtClean="0"/>
              <a:t>01/04/2021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63B58-B80A-4B2C-84B1-17D5B8F4C8DE}" type="slidenum">
              <a:rPr lang="en-GB" smtClean="0"/>
              <a:t>‹#›</a:t>
            </a:fld>
            <a:endParaRPr lang="en-GB"/>
          </a:p>
        </p:txBody>
      </p:sp>
    </p:spTree>
    <p:extLst>
      <p:ext uri="{BB962C8B-B14F-4D97-AF65-F5344CB8AC3E}">
        <p14:creationId xmlns:p14="http://schemas.microsoft.com/office/powerpoint/2010/main" val="30300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78FCAAE-F3D5-4364-AA5B-303112BD3B3D}" type="datetimeFigureOut">
              <a:rPr lang="en-GB" smtClean="0"/>
              <a:t>01/04/2021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7663B58-B80A-4B2C-84B1-17D5B8F4C8DE}" type="slidenum">
              <a:rPr lang="en-GB" smtClean="0"/>
              <a:t>‹#›</a:t>
            </a:fld>
            <a:endParaRPr lang="en-GB"/>
          </a:p>
        </p:txBody>
      </p:sp>
    </p:spTree>
    <p:extLst>
      <p:ext uri="{BB962C8B-B14F-4D97-AF65-F5344CB8AC3E}">
        <p14:creationId xmlns:p14="http://schemas.microsoft.com/office/powerpoint/2010/main" val="2861436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C5D148-A89A-4C2E-8EE4-7D7161AD384D}"/>
              </a:ext>
            </a:extLst>
          </p:cNvPr>
          <p:cNvSpPr/>
          <p:nvPr/>
        </p:nvSpPr>
        <p:spPr>
          <a:xfrm>
            <a:off x="204281" y="154443"/>
            <a:ext cx="828000" cy="82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F3806E-269C-4743-B2B5-9AC3CF067590}"/>
              </a:ext>
            </a:extLst>
          </p:cNvPr>
          <p:cNvSpPr/>
          <p:nvPr/>
        </p:nvSpPr>
        <p:spPr>
          <a:xfrm>
            <a:off x="1077238" y="150311"/>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rawing&#10;&#10;Description automatically generated">
            <a:extLst>
              <a:ext uri="{FF2B5EF4-FFF2-40B4-BE49-F238E27FC236}">
                <a16:creationId xmlns:a16="http://schemas.microsoft.com/office/drawing/2014/main" id="{9E829C8E-62A0-4687-B061-564B6BB1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23" y="192811"/>
            <a:ext cx="682385" cy="751781"/>
          </a:xfrm>
          <a:prstGeom prst="rect">
            <a:avLst/>
          </a:prstGeom>
        </p:spPr>
      </p:pic>
      <p:sp>
        <p:nvSpPr>
          <p:cNvPr id="4" name="Rectangle 3">
            <a:extLst>
              <a:ext uri="{FF2B5EF4-FFF2-40B4-BE49-F238E27FC236}">
                <a16:creationId xmlns:a16="http://schemas.microsoft.com/office/drawing/2014/main" id="{8014E810-34F2-463D-AEF0-71ACAF30D268}"/>
              </a:ext>
            </a:extLst>
          </p:cNvPr>
          <p:cNvSpPr/>
          <p:nvPr/>
        </p:nvSpPr>
        <p:spPr>
          <a:xfrm rot="16200000">
            <a:off x="-4132283" y="5363974"/>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1D7B11-4868-44E7-BDA0-351EB200A274}"/>
              </a:ext>
            </a:extLst>
          </p:cNvPr>
          <p:cNvSpPr/>
          <p:nvPr/>
        </p:nvSpPr>
        <p:spPr>
          <a:xfrm>
            <a:off x="1077238" y="468082"/>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AC81CEF-C063-43F7-91A8-AB5FAF54EE47}"/>
              </a:ext>
            </a:extLst>
          </p:cNvPr>
          <p:cNvSpPr/>
          <p:nvPr/>
        </p:nvSpPr>
        <p:spPr>
          <a:xfrm rot="16200000">
            <a:off x="-3809253" y="5354598"/>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2A2518F-6D32-4A5F-9B65-E2D7860ED507}"/>
              </a:ext>
            </a:extLst>
          </p:cNvPr>
          <p:cNvSpPr txBox="1"/>
          <p:nvPr/>
        </p:nvSpPr>
        <p:spPr>
          <a:xfrm>
            <a:off x="3429000" y="259491"/>
            <a:ext cx="1528119" cy="276999"/>
          </a:xfrm>
          <a:prstGeom prst="rect">
            <a:avLst/>
          </a:prstGeom>
          <a:noFill/>
        </p:spPr>
        <p:txBody>
          <a:bodyPr wrap="square" rtlCol="0">
            <a:spAutoFit/>
          </a:bodyPr>
          <a:lstStyle/>
          <a:p>
            <a:r>
              <a:rPr lang="en-GB" sz="1200" b="1" dirty="0"/>
              <a:t>HTH Accountants</a:t>
            </a:r>
          </a:p>
        </p:txBody>
      </p:sp>
      <p:sp>
        <p:nvSpPr>
          <p:cNvPr id="10" name="TextBox 9">
            <a:extLst>
              <a:ext uri="{FF2B5EF4-FFF2-40B4-BE49-F238E27FC236}">
                <a16:creationId xmlns:a16="http://schemas.microsoft.com/office/drawing/2014/main" id="{202078B3-FD10-43D5-9B22-297F15907D31}"/>
              </a:ext>
            </a:extLst>
          </p:cNvPr>
          <p:cNvSpPr txBox="1"/>
          <p:nvPr/>
        </p:nvSpPr>
        <p:spPr>
          <a:xfrm rot="16200000">
            <a:off x="-782594" y="1223318"/>
            <a:ext cx="2479589" cy="276999"/>
          </a:xfrm>
          <a:prstGeom prst="rect">
            <a:avLst/>
          </a:prstGeom>
          <a:noFill/>
        </p:spPr>
        <p:txBody>
          <a:bodyPr wrap="square" rtlCol="0">
            <a:spAutoFit/>
          </a:bodyPr>
          <a:lstStyle/>
          <a:p>
            <a:r>
              <a:rPr lang="en-GB" sz="1200" dirty="0"/>
              <a:t>31</a:t>
            </a:r>
            <a:r>
              <a:rPr lang="en-GB" sz="1200" baseline="30000" dirty="0"/>
              <a:t>st</a:t>
            </a:r>
            <a:r>
              <a:rPr lang="en-GB" sz="1200" dirty="0"/>
              <a:t>  March  2021</a:t>
            </a:r>
          </a:p>
        </p:txBody>
      </p:sp>
      <p:sp>
        <p:nvSpPr>
          <p:cNvPr id="12" name="TextBox 11">
            <a:extLst>
              <a:ext uri="{FF2B5EF4-FFF2-40B4-BE49-F238E27FC236}">
                <a16:creationId xmlns:a16="http://schemas.microsoft.com/office/drawing/2014/main" id="{BD63B900-8C11-4832-99CD-7A803F601E34}"/>
              </a:ext>
            </a:extLst>
          </p:cNvPr>
          <p:cNvSpPr txBox="1"/>
          <p:nvPr/>
        </p:nvSpPr>
        <p:spPr>
          <a:xfrm>
            <a:off x="1962912" y="702570"/>
            <a:ext cx="3823035" cy="307777"/>
          </a:xfrm>
          <a:prstGeom prst="rect">
            <a:avLst/>
          </a:prstGeom>
          <a:noFill/>
        </p:spPr>
        <p:txBody>
          <a:bodyPr wrap="square" rtlCol="0">
            <a:spAutoFit/>
          </a:bodyPr>
          <a:lstStyle/>
          <a:p>
            <a:pPr algn="ctr"/>
            <a:r>
              <a:rPr lang="en-GB" sz="1400" b="1" dirty="0"/>
              <a:t>TWSS Reconciliation</a:t>
            </a:r>
            <a:endParaRPr lang="en-GB" sz="1400" dirty="0"/>
          </a:p>
        </p:txBody>
      </p:sp>
      <p:sp>
        <p:nvSpPr>
          <p:cNvPr id="16" name="Rectangle 1">
            <a:extLst>
              <a:ext uri="{FF2B5EF4-FFF2-40B4-BE49-F238E27FC236}">
                <a16:creationId xmlns:a16="http://schemas.microsoft.com/office/drawing/2014/main" id="{F157ECCE-5918-4486-8B3F-68D598DE56EC}"/>
              </a:ext>
            </a:extLst>
          </p:cNvPr>
          <p:cNvSpPr>
            <a:spLocks noChangeArrowheads="1"/>
          </p:cNvSpPr>
          <p:nvPr/>
        </p:nvSpPr>
        <p:spPr bwMode="auto">
          <a:xfrm>
            <a:off x="1355725" y="3500438"/>
            <a:ext cx="59517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5" name="TextBox 24">
            <a:extLst>
              <a:ext uri="{FF2B5EF4-FFF2-40B4-BE49-F238E27FC236}">
                <a16:creationId xmlns:a16="http://schemas.microsoft.com/office/drawing/2014/main" id="{7DFDA6EF-491D-4AEA-A827-D3778A7E4BE5}"/>
              </a:ext>
            </a:extLst>
          </p:cNvPr>
          <p:cNvSpPr txBox="1"/>
          <p:nvPr/>
        </p:nvSpPr>
        <p:spPr>
          <a:xfrm>
            <a:off x="905540" y="1123775"/>
            <a:ext cx="2809102" cy="1277273"/>
          </a:xfrm>
          <a:prstGeom prst="rect">
            <a:avLst/>
          </a:prstGeom>
          <a:noFill/>
        </p:spPr>
        <p:txBody>
          <a:bodyPr wrap="square" rtlCol="0">
            <a:spAutoFit/>
          </a:bodyPr>
          <a:lstStyle/>
          <a:p>
            <a:pPr algn="just" fontAlgn="base"/>
            <a:r>
              <a:rPr lang="en-IE" sz="1100" i="0" dirty="0">
                <a:effectLst/>
              </a:rPr>
              <a:t>The Temporary Wage Subsidy Scheme (TWSS) was first introduced on 26 March 2020 to provide income support to eligible employers where the business activities had been negatively impacted by the COVID-19 pandemic but who continue to keep employees on payroll.</a:t>
            </a:r>
            <a:endParaRPr lang="en-IE" sz="1100" dirty="0"/>
          </a:p>
        </p:txBody>
      </p:sp>
      <p:sp>
        <p:nvSpPr>
          <p:cNvPr id="27" name="TextBox 26">
            <a:extLst>
              <a:ext uri="{FF2B5EF4-FFF2-40B4-BE49-F238E27FC236}">
                <a16:creationId xmlns:a16="http://schemas.microsoft.com/office/drawing/2014/main" id="{DF51F8C6-40DE-4714-908F-52EE8664D442}"/>
              </a:ext>
            </a:extLst>
          </p:cNvPr>
          <p:cNvSpPr txBox="1"/>
          <p:nvPr/>
        </p:nvSpPr>
        <p:spPr>
          <a:xfrm>
            <a:off x="896575" y="4309831"/>
            <a:ext cx="2809102" cy="2292935"/>
          </a:xfrm>
          <a:prstGeom prst="rect">
            <a:avLst/>
          </a:prstGeom>
          <a:noFill/>
        </p:spPr>
        <p:txBody>
          <a:bodyPr wrap="square" rtlCol="0">
            <a:spAutoFit/>
          </a:bodyPr>
          <a:lstStyle/>
          <a:p>
            <a:pPr algn="just" fontAlgn="base"/>
            <a:r>
              <a:rPr lang="en-IE" sz="1100" i="0" dirty="0">
                <a:effectLst/>
              </a:rPr>
              <a:t>During the </a:t>
            </a:r>
            <a:r>
              <a:rPr lang="en-IE" sz="1100" b="1" i="0" u="sng" dirty="0">
                <a:effectLst/>
              </a:rPr>
              <a:t>Transitional </a:t>
            </a:r>
            <a:r>
              <a:rPr lang="en-IE" sz="1100" b="1" u="sng" dirty="0"/>
              <a:t>P</a:t>
            </a:r>
            <a:r>
              <a:rPr lang="en-IE" sz="1100" b="1" i="0" u="sng" dirty="0">
                <a:effectLst/>
              </a:rPr>
              <a:t>hase of TWSS</a:t>
            </a:r>
            <a:r>
              <a:rPr lang="en-IE" sz="1100" i="0" dirty="0">
                <a:effectLst/>
              </a:rPr>
              <a:t>, Revenue operated a simplified process so that employers could be supported as quickly as possible. Revenue paid employers the maximum subsidy amount of €410 per employee, per week. Employers were advised to pay eligible employees 70% of the employee’s average net weekly pay. This meant that there was an overpayment to employers built into the transitional phase of the scheme. This overpayment will be addressed in </a:t>
            </a:r>
            <a:r>
              <a:rPr lang="en-IE" sz="1100" dirty="0"/>
              <a:t>a Reconciliation Phase and will be </a:t>
            </a:r>
            <a:r>
              <a:rPr lang="en-IE" sz="1100" i="0" dirty="0">
                <a:effectLst/>
              </a:rPr>
              <a:t>reflected in the reconciliation balance</a:t>
            </a:r>
            <a:endParaRPr lang="en-IE" sz="1100" dirty="0"/>
          </a:p>
        </p:txBody>
      </p:sp>
      <p:sp>
        <p:nvSpPr>
          <p:cNvPr id="29" name="TextBox 28">
            <a:extLst>
              <a:ext uri="{FF2B5EF4-FFF2-40B4-BE49-F238E27FC236}">
                <a16:creationId xmlns:a16="http://schemas.microsoft.com/office/drawing/2014/main" id="{F84EDFC7-3378-4A1A-B317-43917641E2D8}"/>
              </a:ext>
            </a:extLst>
          </p:cNvPr>
          <p:cNvSpPr txBox="1"/>
          <p:nvPr/>
        </p:nvSpPr>
        <p:spPr>
          <a:xfrm>
            <a:off x="3822283" y="2610050"/>
            <a:ext cx="2782916" cy="1107996"/>
          </a:xfrm>
          <a:prstGeom prst="rect">
            <a:avLst/>
          </a:prstGeom>
          <a:noFill/>
        </p:spPr>
        <p:txBody>
          <a:bodyPr wrap="square" rtlCol="0">
            <a:spAutoFit/>
          </a:bodyPr>
          <a:lstStyle/>
          <a:p>
            <a:pPr algn="just"/>
            <a:r>
              <a:rPr lang="en-GB" sz="1100" dirty="0">
                <a:effectLst/>
                <a:latin typeface="Calibri" panose="020F0502020204030204" pitchFamily="34" charset="0"/>
                <a:ea typeface="Calibri" panose="020F0502020204030204" pitchFamily="34" charset="0"/>
              </a:rPr>
              <a:t>When the TWSS Reconciliation is accepted, a statement will be issued.</a:t>
            </a:r>
          </a:p>
          <a:p>
            <a:pPr algn="just"/>
            <a:endParaRPr lang="en-GB" sz="1100" dirty="0">
              <a:latin typeface="Calibri" panose="020F0502020204030204" pitchFamily="34" charset="0"/>
              <a:ea typeface="Calibri" panose="020F0502020204030204" pitchFamily="34" charset="0"/>
            </a:endParaRPr>
          </a:p>
          <a:p>
            <a:pPr algn="just"/>
            <a:r>
              <a:rPr lang="en-GB" sz="1100" dirty="0">
                <a:latin typeface="Calibri" panose="020F0502020204030204" pitchFamily="34" charset="0"/>
                <a:ea typeface="Calibri" panose="020F0502020204030204" pitchFamily="34" charset="0"/>
              </a:rPr>
              <a:t>E</a:t>
            </a:r>
            <a:r>
              <a:rPr lang="en-GB" sz="1100" dirty="0">
                <a:effectLst/>
                <a:latin typeface="Calibri" panose="020F0502020204030204" pitchFamily="34" charset="0"/>
                <a:ea typeface="Calibri" panose="020F0502020204030204" pitchFamily="34" charset="0"/>
              </a:rPr>
              <a:t>mployers will have until the 30</a:t>
            </a:r>
            <a:r>
              <a:rPr lang="en-GB" sz="1100" baseline="30000" dirty="0">
                <a:effectLst/>
                <a:latin typeface="Calibri" panose="020F0502020204030204" pitchFamily="34" charset="0"/>
                <a:ea typeface="Calibri" panose="020F0502020204030204" pitchFamily="34" charset="0"/>
              </a:rPr>
              <a:t>th</a:t>
            </a:r>
            <a:r>
              <a:rPr lang="en-GB" sz="1100" dirty="0">
                <a:effectLst/>
                <a:latin typeface="Calibri" panose="020F0502020204030204" pitchFamily="34" charset="0"/>
                <a:ea typeface="Calibri" panose="020F0502020204030204" pitchFamily="34" charset="0"/>
              </a:rPr>
              <a:t> June to make payment.  Any amounts under €500 will not need to be paid.</a:t>
            </a:r>
          </a:p>
        </p:txBody>
      </p:sp>
      <p:sp>
        <p:nvSpPr>
          <p:cNvPr id="22" name="TextBox 21">
            <a:extLst>
              <a:ext uri="{FF2B5EF4-FFF2-40B4-BE49-F238E27FC236}">
                <a16:creationId xmlns:a16="http://schemas.microsoft.com/office/drawing/2014/main" id="{1AFA4C1D-381D-4A66-BE28-E2EFD268DBB7}"/>
              </a:ext>
            </a:extLst>
          </p:cNvPr>
          <p:cNvSpPr txBox="1"/>
          <p:nvPr/>
        </p:nvSpPr>
        <p:spPr>
          <a:xfrm>
            <a:off x="899465" y="7694387"/>
            <a:ext cx="2809102" cy="1615827"/>
          </a:xfrm>
          <a:prstGeom prst="rect">
            <a:avLst/>
          </a:prstGeom>
          <a:noFill/>
        </p:spPr>
        <p:txBody>
          <a:bodyPr wrap="square" rtlCol="0">
            <a:spAutoFit/>
          </a:bodyPr>
          <a:lstStyle/>
          <a:p>
            <a:pPr algn="just" fontAlgn="base"/>
            <a:r>
              <a:rPr lang="en-IE" sz="1100" b="1" i="0" dirty="0">
                <a:effectLst/>
              </a:rPr>
              <a:t>TWSS Reconciliation Window</a:t>
            </a:r>
          </a:p>
          <a:p>
            <a:pPr algn="just" fontAlgn="base"/>
            <a:r>
              <a:rPr lang="en-IE" sz="1100" i="0" dirty="0">
                <a:effectLst/>
              </a:rPr>
              <a:t>On March 22nd 2021, Revenue opened a TWSS Reconciliation window, the final phase of the TWSS scheme, to allow employers to review their TWSS reconciliation information and correct any omissions in the reporting of subsidies paid.</a:t>
            </a:r>
          </a:p>
          <a:p>
            <a:pPr algn="just" fontAlgn="base"/>
            <a:endParaRPr lang="en-IE" sz="1100" dirty="0"/>
          </a:p>
          <a:p>
            <a:pPr algn="just" fontAlgn="base"/>
            <a:r>
              <a:rPr lang="en-IE" sz="1100" i="0" dirty="0">
                <a:effectLst/>
              </a:rPr>
              <a:t> </a:t>
            </a:r>
            <a:endParaRPr lang="en-IE" sz="1100" dirty="0"/>
          </a:p>
        </p:txBody>
      </p:sp>
      <p:sp>
        <p:nvSpPr>
          <p:cNvPr id="32" name="TextBox 31">
            <a:extLst>
              <a:ext uri="{FF2B5EF4-FFF2-40B4-BE49-F238E27FC236}">
                <a16:creationId xmlns:a16="http://schemas.microsoft.com/office/drawing/2014/main" id="{74A9EBB7-5ADF-4564-94A5-066F2141D5F0}"/>
              </a:ext>
            </a:extLst>
          </p:cNvPr>
          <p:cNvSpPr txBox="1"/>
          <p:nvPr/>
        </p:nvSpPr>
        <p:spPr>
          <a:xfrm>
            <a:off x="3822986" y="1133414"/>
            <a:ext cx="2809102" cy="1446550"/>
          </a:xfrm>
          <a:prstGeom prst="rect">
            <a:avLst/>
          </a:prstGeom>
          <a:noFill/>
        </p:spPr>
        <p:txBody>
          <a:bodyPr wrap="square" rtlCol="0">
            <a:spAutoFit/>
          </a:bodyPr>
          <a:lstStyle/>
          <a:p>
            <a:pPr algn="just" fontAlgn="base"/>
            <a:r>
              <a:rPr lang="en-IE" sz="1100" i="1" dirty="0">
                <a:effectLst/>
              </a:rPr>
              <a:t>Note: In a small number of cases Revenue are still calculating the reconciliation and will notify these employers when this is complete.</a:t>
            </a:r>
          </a:p>
          <a:p>
            <a:pPr algn="just" fontAlgn="base"/>
            <a:endParaRPr lang="en-IE" sz="1100" dirty="0"/>
          </a:p>
          <a:p>
            <a:pPr algn="just" fontAlgn="base"/>
            <a:r>
              <a:rPr lang="en-IE" sz="1100" i="0" dirty="0">
                <a:effectLst/>
              </a:rPr>
              <a:t>The TWSS Reconciliation must be accepted before 30</a:t>
            </a:r>
            <a:r>
              <a:rPr lang="en-IE" sz="1100" i="0" baseline="30000" dirty="0">
                <a:effectLst/>
              </a:rPr>
              <a:t>th</a:t>
            </a:r>
            <a:r>
              <a:rPr lang="en-IE" sz="1100" i="0" dirty="0">
                <a:effectLst/>
              </a:rPr>
              <a:t> June 2021.  If this is not done, </a:t>
            </a:r>
            <a:r>
              <a:rPr lang="en-IE" sz="1100" i="0" u="sng" dirty="0">
                <a:effectLst/>
              </a:rPr>
              <a:t>ALL</a:t>
            </a:r>
            <a:r>
              <a:rPr lang="en-IE" sz="1100" i="0" dirty="0">
                <a:effectLst/>
              </a:rPr>
              <a:t> amounts received under the TWSS will need to be refunded.</a:t>
            </a:r>
          </a:p>
        </p:txBody>
      </p:sp>
      <p:sp>
        <p:nvSpPr>
          <p:cNvPr id="26" name="TextBox 25">
            <a:extLst>
              <a:ext uri="{FF2B5EF4-FFF2-40B4-BE49-F238E27FC236}">
                <a16:creationId xmlns:a16="http://schemas.microsoft.com/office/drawing/2014/main" id="{E172F4DE-F1D0-429C-9F8E-A70E56BF4D76}"/>
              </a:ext>
            </a:extLst>
          </p:cNvPr>
          <p:cNvSpPr txBox="1"/>
          <p:nvPr/>
        </p:nvSpPr>
        <p:spPr>
          <a:xfrm>
            <a:off x="887612" y="6678307"/>
            <a:ext cx="2809102" cy="938719"/>
          </a:xfrm>
          <a:prstGeom prst="rect">
            <a:avLst/>
          </a:prstGeom>
          <a:noFill/>
        </p:spPr>
        <p:txBody>
          <a:bodyPr wrap="square" rtlCol="0">
            <a:spAutoFit/>
          </a:bodyPr>
          <a:lstStyle/>
          <a:p>
            <a:pPr algn="just" fontAlgn="base"/>
            <a:r>
              <a:rPr lang="en-IE" sz="1100" i="0" dirty="0">
                <a:effectLst/>
              </a:rPr>
              <a:t>During the </a:t>
            </a:r>
            <a:r>
              <a:rPr lang="en-IE" sz="1100" b="1" i="0" u="sng" dirty="0">
                <a:effectLst/>
              </a:rPr>
              <a:t>TWSS Operational </a:t>
            </a:r>
            <a:r>
              <a:rPr lang="en-IE" sz="1100" b="1" u="sng" dirty="0"/>
              <a:t>P</a:t>
            </a:r>
            <a:r>
              <a:rPr lang="en-IE" sz="1100" b="1" i="0" u="sng" dirty="0">
                <a:effectLst/>
              </a:rPr>
              <a:t>hase </a:t>
            </a:r>
            <a:r>
              <a:rPr lang="en-IE" sz="1100" i="0" dirty="0">
                <a:effectLst/>
              </a:rPr>
              <a:t>(4 May to 31 August 2020), Revenue provided employers with relevant employee information to use when calculating each employee’s subsidy. </a:t>
            </a:r>
            <a:endParaRPr lang="en-IE" sz="1100" dirty="0"/>
          </a:p>
        </p:txBody>
      </p:sp>
      <p:grpSp>
        <p:nvGrpSpPr>
          <p:cNvPr id="35" name="Group 34">
            <a:extLst>
              <a:ext uri="{FF2B5EF4-FFF2-40B4-BE49-F238E27FC236}">
                <a16:creationId xmlns:a16="http://schemas.microsoft.com/office/drawing/2014/main" id="{7FB52595-E497-4177-AC77-2B2CE79123E0}"/>
              </a:ext>
            </a:extLst>
          </p:cNvPr>
          <p:cNvGrpSpPr/>
          <p:nvPr/>
        </p:nvGrpSpPr>
        <p:grpSpPr>
          <a:xfrm>
            <a:off x="972721" y="2557493"/>
            <a:ext cx="2501999" cy="1508898"/>
            <a:chOff x="1013790" y="7275443"/>
            <a:chExt cx="3945836" cy="2176670"/>
          </a:xfrm>
        </p:grpSpPr>
        <p:sp>
          <p:nvSpPr>
            <p:cNvPr id="37" name="Rectangle 36">
              <a:extLst>
                <a:ext uri="{FF2B5EF4-FFF2-40B4-BE49-F238E27FC236}">
                  <a16:creationId xmlns:a16="http://schemas.microsoft.com/office/drawing/2014/main" id="{E218EFE6-6827-4AD0-A4AC-B9225B00A012}"/>
                </a:ext>
              </a:extLst>
            </p:cNvPr>
            <p:cNvSpPr/>
            <p:nvPr/>
          </p:nvSpPr>
          <p:spPr>
            <a:xfrm>
              <a:off x="1013790" y="7275443"/>
              <a:ext cx="3945836" cy="21766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8AA943E-5432-4557-9AAE-CFA3AEC4EB7F}"/>
                </a:ext>
              </a:extLst>
            </p:cNvPr>
            <p:cNvSpPr/>
            <p:nvPr/>
          </p:nvSpPr>
          <p:spPr>
            <a:xfrm>
              <a:off x="1088334" y="7369864"/>
              <a:ext cx="3796749" cy="1987828"/>
            </a:xfrm>
            <a:prstGeom prst="rect">
              <a:avLst/>
            </a:prstGeom>
            <a:blipFill dpi="0" rotWithShape="1">
              <a:blip r:embed="rId3"/>
              <a:srcRect/>
              <a:stretch>
                <a:fillRect l="-6000" r="-8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4FD73F59-0DA8-4276-97F3-F1E301C1365E}"/>
              </a:ext>
            </a:extLst>
          </p:cNvPr>
          <p:cNvGrpSpPr/>
          <p:nvPr/>
        </p:nvGrpSpPr>
        <p:grpSpPr>
          <a:xfrm>
            <a:off x="3879079" y="7023710"/>
            <a:ext cx="2727910" cy="2046780"/>
            <a:chOff x="1013790" y="7275443"/>
            <a:chExt cx="3945836" cy="2176670"/>
          </a:xfrm>
        </p:grpSpPr>
        <p:sp>
          <p:nvSpPr>
            <p:cNvPr id="40" name="Rectangle 39">
              <a:extLst>
                <a:ext uri="{FF2B5EF4-FFF2-40B4-BE49-F238E27FC236}">
                  <a16:creationId xmlns:a16="http://schemas.microsoft.com/office/drawing/2014/main" id="{5E5A149C-7BA9-4F4C-9066-1C6E6CF46D23}"/>
                </a:ext>
              </a:extLst>
            </p:cNvPr>
            <p:cNvSpPr/>
            <p:nvPr/>
          </p:nvSpPr>
          <p:spPr>
            <a:xfrm>
              <a:off x="1013790" y="7275443"/>
              <a:ext cx="3945836" cy="21766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1AF0DC91-988E-4159-BED6-10ECD90BBE64}"/>
                </a:ext>
              </a:extLst>
            </p:cNvPr>
            <p:cNvSpPr/>
            <p:nvPr/>
          </p:nvSpPr>
          <p:spPr>
            <a:xfrm>
              <a:off x="1088334" y="7369864"/>
              <a:ext cx="3796749" cy="1987828"/>
            </a:xfrm>
            <a:prstGeom prst="rect">
              <a:avLst/>
            </a:prstGeom>
            <a:blipFill dpi="0" rotWithShape="1">
              <a:blip r:embed="rId4"/>
              <a:srcRect/>
              <a:stretch>
                <a:fillRect t="-12000" r="-1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EAF066EB-A704-47C6-86B9-A76E21AD753E}"/>
              </a:ext>
            </a:extLst>
          </p:cNvPr>
          <p:cNvSpPr txBox="1"/>
          <p:nvPr/>
        </p:nvSpPr>
        <p:spPr>
          <a:xfrm>
            <a:off x="3810105" y="3791672"/>
            <a:ext cx="2809102" cy="1277273"/>
          </a:xfrm>
          <a:prstGeom prst="rect">
            <a:avLst/>
          </a:prstGeom>
          <a:noFill/>
        </p:spPr>
        <p:txBody>
          <a:bodyPr wrap="square" rtlCol="0">
            <a:spAutoFit/>
          </a:bodyPr>
          <a:lstStyle/>
          <a:p>
            <a:pPr algn="just" fontAlgn="base"/>
            <a:r>
              <a:rPr lang="en-IE" sz="1100" b="1" i="0" dirty="0">
                <a:effectLst/>
              </a:rPr>
              <a:t>What do you need to do?</a:t>
            </a:r>
          </a:p>
          <a:p>
            <a:pPr algn="just" fontAlgn="base"/>
            <a:r>
              <a:rPr lang="en-IE" sz="1100" i="0" dirty="0">
                <a:effectLst/>
              </a:rPr>
              <a:t>This information can be accessed in the reconciliation information in the </a:t>
            </a:r>
            <a:r>
              <a:rPr lang="en-IE" sz="1100" b="1" i="0" u="sng" dirty="0">
                <a:effectLst/>
              </a:rPr>
              <a:t>‘My Services’ </a:t>
            </a:r>
            <a:r>
              <a:rPr lang="en-IE" sz="1100" i="0" dirty="0">
                <a:effectLst/>
              </a:rPr>
              <a:t>tab of ROS, under the </a:t>
            </a:r>
            <a:r>
              <a:rPr lang="en-IE" sz="1100" b="1" i="0" u="sng" dirty="0">
                <a:effectLst/>
              </a:rPr>
              <a:t>‘Employer Services’ </a:t>
            </a:r>
            <a:r>
              <a:rPr lang="en-IE" sz="1100" i="0" dirty="0">
                <a:effectLst/>
              </a:rPr>
              <a:t>category and at the </a:t>
            </a:r>
            <a:r>
              <a:rPr lang="en-IE" sz="1100" b="1" i="0" u="sng" dirty="0">
                <a:effectLst/>
              </a:rPr>
              <a:t>‘TWSS Reconciliation’ </a:t>
            </a:r>
            <a:r>
              <a:rPr lang="en-IE" sz="1100" i="0" dirty="0">
                <a:effectLst/>
              </a:rPr>
              <a:t>link.</a:t>
            </a:r>
          </a:p>
          <a:p>
            <a:pPr algn="just" fontAlgn="base"/>
            <a:endParaRPr lang="en-IE" sz="1100" i="0" dirty="0">
              <a:effectLst/>
            </a:endParaRPr>
          </a:p>
        </p:txBody>
      </p:sp>
      <p:sp>
        <p:nvSpPr>
          <p:cNvPr id="28" name="TextBox 27">
            <a:extLst>
              <a:ext uri="{FF2B5EF4-FFF2-40B4-BE49-F238E27FC236}">
                <a16:creationId xmlns:a16="http://schemas.microsoft.com/office/drawing/2014/main" id="{CD5241CE-DF75-42D9-9436-CE80332982CE}"/>
              </a:ext>
            </a:extLst>
          </p:cNvPr>
          <p:cNvSpPr txBox="1"/>
          <p:nvPr/>
        </p:nvSpPr>
        <p:spPr>
          <a:xfrm>
            <a:off x="3811899" y="4998321"/>
            <a:ext cx="2809102" cy="1785104"/>
          </a:xfrm>
          <a:prstGeom prst="rect">
            <a:avLst/>
          </a:prstGeom>
          <a:noFill/>
        </p:spPr>
        <p:txBody>
          <a:bodyPr wrap="square" rtlCol="0">
            <a:spAutoFit/>
          </a:bodyPr>
          <a:lstStyle/>
          <a:p>
            <a:pPr algn="just" fontAlgn="base"/>
            <a:r>
              <a:rPr lang="en-IE" sz="1100" i="0" dirty="0">
                <a:effectLst/>
              </a:rPr>
              <a:t>This will include:</a:t>
            </a:r>
          </a:p>
          <a:p>
            <a:pPr marL="171450" indent="-171450" algn="just" fontAlgn="base">
              <a:buFont typeface="Arial" panose="020B0604020202020204" pitchFamily="34" charset="0"/>
              <a:buChar char="•"/>
            </a:pPr>
            <a:r>
              <a:rPr lang="en-IE" sz="1100" i="0" dirty="0">
                <a:effectLst/>
              </a:rPr>
              <a:t>the total TWSS amount paid to you by Revenue</a:t>
            </a:r>
          </a:p>
          <a:p>
            <a:pPr marL="171450" indent="-171450" algn="just" fontAlgn="base">
              <a:buFont typeface="Arial" panose="020B0604020202020204" pitchFamily="34" charset="0"/>
              <a:buChar char="•"/>
            </a:pPr>
            <a:r>
              <a:rPr lang="en-IE" sz="1100" i="0" dirty="0">
                <a:effectLst/>
              </a:rPr>
              <a:t>the total TWSS amount payable in respect of your employees</a:t>
            </a:r>
          </a:p>
          <a:p>
            <a:pPr marL="171450" indent="-171450" algn="just" fontAlgn="base">
              <a:buFont typeface="Arial" panose="020B0604020202020204" pitchFamily="34" charset="0"/>
              <a:buChar char="•"/>
            </a:pPr>
            <a:r>
              <a:rPr lang="en-IE" sz="1100" i="0" dirty="0">
                <a:effectLst/>
              </a:rPr>
              <a:t>the total TWSS paid by you to employees, according to the subsidy paid data you have provided</a:t>
            </a:r>
          </a:p>
          <a:p>
            <a:pPr marL="171450" indent="-171450" algn="just" fontAlgn="base">
              <a:buFont typeface="Arial" panose="020B0604020202020204" pitchFamily="34" charset="0"/>
              <a:buChar char="•"/>
            </a:pPr>
            <a:r>
              <a:rPr lang="en-IE" sz="1100" i="0" dirty="0">
                <a:effectLst/>
              </a:rPr>
              <a:t>details of any difference between these amounts (the reconciliation balance).</a:t>
            </a:r>
          </a:p>
        </p:txBody>
      </p:sp>
    </p:spTree>
    <p:extLst>
      <p:ext uri="{BB962C8B-B14F-4D97-AF65-F5344CB8AC3E}">
        <p14:creationId xmlns:p14="http://schemas.microsoft.com/office/powerpoint/2010/main" val="83339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C5D148-A89A-4C2E-8EE4-7D7161AD384D}"/>
              </a:ext>
            </a:extLst>
          </p:cNvPr>
          <p:cNvSpPr/>
          <p:nvPr/>
        </p:nvSpPr>
        <p:spPr>
          <a:xfrm>
            <a:off x="204281" y="154443"/>
            <a:ext cx="828000" cy="82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F3806E-269C-4743-B2B5-9AC3CF067590}"/>
              </a:ext>
            </a:extLst>
          </p:cNvPr>
          <p:cNvSpPr/>
          <p:nvPr/>
        </p:nvSpPr>
        <p:spPr>
          <a:xfrm>
            <a:off x="1077238" y="150311"/>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rawing&#10;&#10;Description automatically generated">
            <a:extLst>
              <a:ext uri="{FF2B5EF4-FFF2-40B4-BE49-F238E27FC236}">
                <a16:creationId xmlns:a16="http://schemas.microsoft.com/office/drawing/2014/main" id="{9E829C8E-62A0-4687-B061-564B6BB1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23" y="192811"/>
            <a:ext cx="682385" cy="751781"/>
          </a:xfrm>
          <a:prstGeom prst="rect">
            <a:avLst/>
          </a:prstGeom>
        </p:spPr>
      </p:pic>
      <p:sp>
        <p:nvSpPr>
          <p:cNvPr id="4" name="Rectangle 3">
            <a:extLst>
              <a:ext uri="{FF2B5EF4-FFF2-40B4-BE49-F238E27FC236}">
                <a16:creationId xmlns:a16="http://schemas.microsoft.com/office/drawing/2014/main" id="{8014E810-34F2-463D-AEF0-71ACAF30D268}"/>
              </a:ext>
            </a:extLst>
          </p:cNvPr>
          <p:cNvSpPr/>
          <p:nvPr/>
        </p:nvSpPr>
        <p:spPr>
          <a:xfrm rot="16200000">
            <a:off x="-4132283" y="5363974"/>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11D7B11-4868-44E7-BDA0-351EB200A274}"/>
              </a:ext>
            </a:extLst>
          </p:cNvPr>
          <p:cNvSpPr/>
          <p:nvPr/>
        </p:nvSpPr>
        <p:spPr>
          <a:xfrm>
            <a:off x="1077238" y="468082"/>
            <a:ext cx="5780762"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AC81CEF-C063-43F7-91A8-AB5FAF54EE47}"/>
              </a:ext>
            </a:extLst>
          </p:cNvPr>
          <p:cNvSpPr/>
          <p:nvPr/>
        </p:nvSpPr>
        <p:spPr>
          <a:xfrm rot="16200000">
            <a:off x="-3809253" y="5354598"/>
            <a:ext cx="8865140" cy="18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2A2518F-6D32-4A5F-9B65-E2D7860ED507}"/>
              </a:ext>
            </a:extLst>
          </p:cNvPr>
          <p:cNvSpPr txBox="1"/>
          <p:nvPr/>
        </p:nvSpPr>
        <p:spPr>
          <a:xfrm>
            <a:off x="3429000" y="259491"/>
            <a:ext cx="1528119" cy="276999"/>
          </a:xfrm>
          <a:prstGeom prst="rect">
            <a:avLst/>
          </a:prstGeom>
          <a:noFill/>
        </p:spPr>
        <p:txBody>
          <a:bodyPr wrap="square" rtlCol="0">
            <a:spAutoFit/>
          </a:bodyPr>
          <a:lstStyle/>
          <a:p>
            <a:r>
              <a:rPr lang="en-GB" sz="1200" b="1" dirty="0"/>
              <a:t>HTH Accountants</a:t>
            </a:r>
          </a:p>
        </p:txBody>
      </p:sp>
      <p:sp>
        <p:nvSpPr>
          <p:cNvPr id="10" name="TextBox 9">
            <a:extLst>
              <a:ext uri="{FF2B5EF4-FFF2-40B4-BE49-F238E27FC236}">
                <a16:creationId xmlns:a16="http://schemas.microsoft.com/office/drawing/2014/main" id="{202078B3-FD10-43D5-9B22-297F15907D31}"/>
              </a:ext>
            </a:extLst>
          </p:cNvPr>
          <p:cNvSpPr txBox="1"/>
          <p:nvPr/>
        </p:nvSpPr>
        <p:spPr>
          <a:xfrm rot="16200000">
            <a:off x="-782594" y="1223318"/>
            <a:ext cx="2479589" cy="276999"/>
          </a:xfrm>
          <a:prstGeom prst="rect">
            <a:avLst/>
          </a:prstGeom>
          <a:noFill/>
        </p:spPr>
        <p:txBody>
          <a:bodyPr wrap="square" rtlCol="0">
            <a:spAutoFit/>
          </a:bodyPr>
          <a:lstStyle/>
          <a:p>
            <a:r>
              <a:rPr lang="en-GB" sz="1200" dirty="0"/>
              <a:t>31</a:t>
            </a:r>
            <a:r>
              <a:rPr lang="en-GB" sz="1200" baseline="30000" dirty="0"/>
              <a:t>st</a:t>
            </a:r>
            <a:r>
              <a:rPr lang="en-GB" sz="1200" dirty="0"/>
              <a:t>  March  2021</a:t>
            </a:r>
          </a:p>
        </p:txBody>
      </p:sp>
      <p:sp>
        <p:nvSpPr>
          <p:cNvPr id="12" name="TextBox 11">
            <a:extLst>
              <a:ext uri="{FF2B5EF4-FFF2-40B4-BE49-F238E27FC236}">
                <a16:creationId xmlns:a16="http://schemas.microsoft.com/office/drawing/2014/main" id="{BD63B900-8C11-4832-99CD-7A803F601E34}"/>
              </a:ext>
            </a:extLst>
          </p:cNvPr>
          <p:cNvSpPr txBox="1"/>
          <p:nvPr/>
        </p:nvSpPr>
        <p:spPr>
          <a:xfrm>
            <a:off x="1833820" y="9491568"/>
            <a:ext cx="3823035" cy="261610"/>
          </a:xfrm>
          <a:prstGeom prst="rect">
            <a:avLst/>
          </a:prstGeom>
          <a:noFill/>
        </p:spPr>
        <p:txBody>
          <a:bodyPr wrap="square" rtlCol="0">
            <a:spAutoFit/>
          </a:bodyPr>
          <a:lstStyle/>
          <a:p>
            <a:pPr algn="ctr"/>
            <a:r>
              <a:rPr lang="en-GB" sz="1100" i="1" dirty="0"/>
              <a:t>TWSS Reconciliation</a:t>
            </a:r>
          </a:p>
        </p:txBody>
      </p:sp>
      <p:sp>
        <p:nvSpPr>
          <p:cNvPr id="16" name="Rectangle 1">
            <a:extLst>
              <a:ext uri="{FF2B5EF4-FFF2-40B4-BE49-F238E27FC236}">
                <a16:creationId xmlns:a16="http://schemas.microsoft.com/office/drawing/2014/main" id="{F157ECCE-5918-4486-8B3F-68D598DE56EC}"/>
              </a:ext>
            </a:extLst>
          </p:cNvPr>
          <p:cNvSpPr>
            <a:spLocks noChangeArrowheads="1"/>
          </p:cNvSpPr>
          <p:nvPr/>
        </p:nvSpPr>
        <p:spPr bwMode="auto">
          <a:xfrm>
            <a:off x="1355725" y="3500438"/>
            <a:ext cx="59517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8" name="TextBox 27">
            <a:extLst>
              <a:ext uri="{FF2B5EF4-FFF2-40B4-BE49-F238E27FC236}">
                <a16:creationId xmlns:a16="http://schemas.microsoft.com/office/drawing/2014/main" id="{FA84D49F-7AD9-4C48-B716-6C60B4DC7440}"/>
              </a:ext>
            </a:extLst>
          </p:cNvPr>
          <p:cNvSpPr txBox="1"/>
          <p:nvPr/>
        </p:nvSpPr>
        <p:spPr>
          <a:xfrm>
            <a:off x="963116" y="5510418"/>
            <a:ext cx="2809102" cy="1107996"/>
          </a:xfrm>
          <a:prstGeom prst="rect">
            <a:avLst/>
          </a:prstGeom>
          <a:noFill/>
        </p:spPr>
        <p:txBody>
          <a:bodyPr wrap="square" rtlCol="0">
            <a:spAutoFit/>
          </a:bodyPr>
          <a:lstStyle/>
          <a:p>
            <a:pPr algn="just" fontAlgn="base"/>
            <a:r>
              <a:rPr lang="en-IE" sz="1100" i="0" dirty="0">
                <a:effectLst/>
              </a:rPr>
              <a:t>After employers have accepted the reconciliation balance, Revenue will issue a Statement of Account to their ROS Inbox on the following day. This will show their final position, taking account of any TWSS repayments that may have already made.</a:t>
            </a:r>
          </a:p>
        </p:txBody>
      </p:sp>
      <p:sp>
        <p:nvSpPr>
          <p:cNvPr id="36" name="TextBox 35">
            <a:extLst>
              <a:ext uri="{FF2B5EF4-FFF2-40B4-BE49-F238E27FC236}">
                <a16:creationId xmlns:a16="http://schemas.microsoft.com/office/drawing/2014/main" id="{E48467F8-4017-45B4-934B-E33B6EF319E8}"/>
              </a:ext>
            </a:extLst>
          </p:cNvPr>
          <p:cNvSpPr txBox="1"/>
          <p:nvPr/>
        </p:nvSpPr>
        <p:spPr>
          <a:xfrm>
            <a:off x="3811852" y="1454433"/>
            <a:ext cx="2809102" cy="1877437"/>
          </a:xfrm>
          <a:prstGeom prst="rect">
            <a:avLst/>
          </a:prstGeom>
          <a:noFill/>
        </p:spPr>
        <p:txBody>
          <a:bodyPr wrap="square" rtlCol="0">
            <a:spAutoFit/>
          </a:bodyPr>
          <a:lstStyle/>
          <a:p>
            <a:pPr algn="just" fontAlgn="base"/>
            <a:r>
              <a:rPr lang="en-IE" sz="1100" b="0" i="0" dirty="0">
                <a:effectLst/>
                <a:latin typeface="Ubuntu"/>
              </a:rPr>
              <a:t>Our Payroll department have spent the last year working on all these changes, amendments and updates for our clients.  If you have any queries, don’t hesitate to contact us.</a:t>
            </a:r>
          </a:p>
          <a:p>
            <a:pPr algn="just" fontAlgn="base"/>
            <a:endParaRPr lang="en-IE" sz="1100" b="0" i="0" dirty="0">
              <a:effectLst/>
              <a:latin typeface="Ubuntu"/>
            </a:endParaRPr>
          </a:p>
          <a:p>
            <a:pPr algn="just" fontAlgn="base"/>
            <a:r>
              <a:rPr lang="en-IE" sz="1100" b="0" i="0" dirty="0">
                <a:effectLst/>
                <a:latin typeface="Ubuntu"/>
              </a:rPr>
              <a:t>Stay safe, stay well.</a:t>
            </a:r>
          </a:p>
          <a:p>
            <a:pPr algn="just" fontAlgn="base"/>
            <a:endParaRPr lang="en-IE" sz="1100" dirty="0">
              <a:latin typeface="Ubuntu"/>
            </a:endParaRPr>
          </a:p>
          <a:p>
            <a:pPr algn="just" fontAlgn="base"/>
            <a:r>
              <a:rPr lang="en-IE" sz="2800" b="0" i="0" dirty="0">
                <a:effectLst/>
                <a:latin typeface="Brush Script MT" panose="03060802040406070304" pitchFamily="66" charset="0"/>
              </a:rPr>
              <a:t>Kieran</a:t>
            </a:r>
          </a:p>
        </p:txBody>
      </p:sp>
      <p:sp>
        <p:nvSpPr>
          <p:cNvPr id="32" name="TextBox 31">
            <a:extLst>
              <a:ext uri="{FF2B5EF4-FFF2-40B4-BE49-F238E27FC236}">
                <a16:creationId xmlns:a16="http://schemas.microsoft.com/office/drawing/2014/main" id="{74A9EBB7-5ADF-4564-94A5-066F2141D5F0}"/>
              </a:ext>
            </a:extLst>
          </p:cNvPr>
          <p:cNvSpPr txBox="1"/>
          <p:nvPr/>
        </p:nvSpPr>
        <p:spPr>
          <a:xfrm>
            <a:off x="919306" y="3760355"/>
            <a:ext cx="2867384" cy="1615827"/>
          </a:xfrm>
          <a:prstGeom prst="rect">
            <a:avLst/>
          </a:prstGeom>
          <a:noFill/>
        </p:spPr>
        <p:txBody>
          <a:bodyPr wrap="square" rtlCol="0">
            <a:spAutoFit/>
          </a:bodyPr>
          <a:lstStyle/>
          <a:p>
            <a:pPr algn="just" fontAlgn="base"/>
            <a:r>
              <a:rPr lang="en-IE" sz="1100" i="0" dirty="0">
                <a:effectLst/>
              </a:rPr>
              <a:t>When employers are satisfied that the reconciliation balance is correct, you can finalise the process on ROS in the </a:t>
            </a:r>
            <a:r>
              <a:rPr lang="en-IE" sz="1100" b="1" i="0" u="sng" dirty="0">
                <a:effectLst/>
              </a:rPr>
              <a:t>‘My Services’</a:t>
            </a:r>
            <a:r>
              <a:rPr lang="en-IE" sz="1100" i="0" dirty="0">
                <a:effectLst/>
              </a:rPr>
              <a:t> tab. </a:t>
            </a:r>
          </a:p>
          <a:p>
            <a:pPr algn="just" fontAlgn="base"/>
            <a:endParaRPr lang="en-IE" sz="1100" i="0" dirty="0">
              <a:effectLst/>
            </a:endParaRPr>
          </a:p>
          <a:p>
            <a:pPr algn="just" fontAlgn="base"/>
            <a:r>
              <a:rPr lang="en-IE" sz="1100" i="0" dirty="0">
                <a:effectLst/>
              </a:rPr>
              <a:t>You can do this by clicking on the </a:t>
            </a:r>
          </a:p>
          <a:p>
            <a:pPr algn="just" fontAlgn="base"/>
            <a:r>
              <a:rPr lang="en-IE" sz="1100" b="1" i="0" u="sng" dirty="0">
                <a:effectLst/>
              </a:rPr>
              <a:t>‘Accept Reconciliation’</a:t>
            </a:r>
            <a:r>
              <a:rPr lang="en-IE" sz="1100" i="0" dirty="0">
                <a:effectLst/>
              </a:rPr>
              <a:t> option available at the </a:t>
            </a:r>
            <a:r>
              <a:rPr lang="en-IE" sz="1100" b="1" i="0" u="sng" dirty="0">
                <a:effectLst/>
              </a:rPr>
              <a:t>‘TWSS Reconciliation’</a:t>
            </a:r>
            <a:r>
              <a:rPr lang="en-IE" sz="1100" i="0" dirty="0">
                <a:effectLst/>
              </a:rPr>
              <a:t> link under the </a:t>
            </a:r>
            <a:r>
              <a:rPr lang="en-IE" sz="1100" b="1" i="0" u="sng" dirty="0">
                <a:effectLst/>
              </a:rPr>
              <a:t>‘Employer Services’</a:t>
            </a:r>
            <a:r>
              <a:rPr lang="en-IE" sz="1100" i="0" dirty="0">
                <a:effectLst/>
              </a:rPr>
              <a:t> category.</a:t>
            </a:r>
          </a:p>
        </p:txBody>
      </p:sp>
      <p:grpSp>
        <p:nvGrpSpPr>
          <p:cNvPr id="15" name="Group 14">
            <a:extLst>
              <a:ext uri="{FF2B5EF4-FFF2-40B4-BE49-F238E27FC236}">
                <a16:creationId xmlns:a16="http://schemas.microsoft.com/office/drawing/2014/main" id="{8053B308-0544-4CBE-8F91-D14EEC724227}"/>
              </a:ext>
            </a:extLst>
          </p:cNvPr>
          <p:cNvGrpSpPr/>
          <p:nvPr/>
        </p:nvGrpSpPr>
        <p:grpSpPr>
          <a:xfrm>
            <a:off x="1012794" y="6978259"/>
            <a:ext cx="2720110" cy="1617099"/>
            <a:chOff x="-4198055" y="3645205"/>
            <a:chExt cx="3382808" cy="1279336"/>
          </a:xfrm>
        </p:grpSpPr>
        <p:grpSp>
          <p:nvGrpSpPr>
            <p:cNvPr id="13" name="Group 12">
              <a:extLst>
                <a:ext uri="{FF2B5EF4-FFF2-40B4-BE49-F238E27FC236}">
                  <a16:creationId xmlns:a16="http://schemas.microsoft.com/office/drawing/2014/main" id="{21A8B23F-06D9-470E-AC7E-0FE66238B7B2}"/>
                </a:ext>
              </a:extLst>
            </p:cNvPr>
            <p:cNvGrpSpPr/>
            <p:nvPr/>
          </p:nvGrpSpPr>
          <p:grpSpPr>
            <a:xfrm>
              <a:off x="-4198055" y="3645205"/>
              <a:ext cx="3382808" cy="1279336"/>
              <a:chOff x="1013790" y="7275443"/>
              <a:chExt cx="3945836" cy="2176670"/>
            </a:xfrm>
          </p:grpSpPr>
          <p:sp>
            <p:nvSpPr>
              <p:cNvPr id="7" name="Rectangle 6">
                <a:extLst>
                  <a:ext uri="{FF2B5EF4-FFF2-40B4-BE49-F238E27FC236}">
                    <a16:creationId xmlns:a16="http://schemas.microsoft.com/office/drawing/2014/main" id="{A49DF959-658C-47CA-A25F-7C68AC3352BB}"/>
                  </a:ext>
                </a:extLst>
              </p:cNvPr>
              <p:cNvSpPr/>
              <p:nvPr/>
            </p:nvSpPr>
            <p:spPr>
              <a:xfrm>
                <a:off x="1013790" y="7275443"/>
                <a:ext cx="3945836" cy="21766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3D33BD-318A-464A-9DE9-6B6FFF304CF2}"/>
                  </a:ext>
                </a:extLst>
              </p:cNvPr>
              <p:cNvSpPr/>
              <p:nvPr/>
            </p:nvSpPr>
            <p:spPr>
              <a:xfrm>
                <a:off x="1088334" y="7369864"/>
                <a:ext cx="3796749" cy="19878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99D537B6-E0A1-4BD0-826E-482669F81C13}"/>
                </a:ext>
              </a:extLst>
            </p:cNvPr>
            <p:cNvSpPr txBox="1"/>
            <p:nvPr/>
          </p:nvSpPr>
          <p:spPr>
            <a:xfrm>
              <a:off x="-4065224" y="3811836"/>
              <a:ext cx="3095740" cy="1015663"/>
            </a:xfrm>
            <a:prstGeom prst="rect">
              <a:avLst/>
            </a:prstGeom>
            <a:noFill/>
          </p:spPr>
          <p:txBody>
            <a:bodyPr wrap="square" rtlCol="0">
              <a:spAutoFit/>
            </a:bodyPr>
            <a:lstStyle/>
            <a:p>
              <a:pPr algn="just"/>
              <a:r>
                <a:rPr lang="en-IE" sz="1200" b="1"/>
                <a:t>It is vital that you report all subsidy payments that you have made to your employees. If you fail to report some or all subsidy payments, Revenue will recoup the unreported subsidy amounts from you.</a:t>
              </a:r>
              <a:endParaRPr lang="en-GB" sz="1200" b="1" dirty="0"/>
            </a:p>
          </p:txBody>
        </p:sp>
      </p:grpSp>
      <p:grpSp>
        <p:nvGrpSpPr>
          <p:cNvPr id="33" name="Group 32">
            <a:extLst>
              <a:ext uri="{FF2B5EF4-FFF2-40B4-BE49-F238E27FC236}">
                <a16:creationId xmlns:a16="http://schemas.microsoft.com/office/drawing/2014/main" id="{53C79F38-B014-4FFE-9FCD-397A12736551}"/>
              </a:ext>
            </a:extLst>
          </p:cNvPr>
          <p:cNvGrpSpPr/>
          <p:nvPr/>
        </p:nvGrpSpPr>
        <p:grpSpPr>
          <a:xfrm>
            <a:off x="1056991" y="1501451"/>
            <a:ext cx="2622125" cy="1940997"/>
            <a:chOff x="1013790" y="7275443"/>
            <a:chExt cx="3945836" cy="2176670"/>
          </a:xfrm>
        </p:grpSpPr>
        <p:sp>
          <p:nvSpPr>
            <p:cNvPr id="35" name="Rectangle 34">
              <a:extLst>
                <a:ext uri="{FF2B5EF4-FFF2-40B4-BE49-F238E27FC236}">
                  <a16:creationId xmlns:a16="http://schemas.microsoft.com/office/drawing/2014/main" id="{4800B778-0F43-459A-8FAE-A4D98E763AD1}"/>
                </a:ext>
              </a:extLst>
            </p:cNvPr>
            <p:cNvSpPr/>
            <p:nvPr/>
          </p:nvSpPr>
          <p:spPr>
            <a:xfrm>
              <a:off x="1013790" y="7275443"/>
              <a:ext cx="3945836" cy="21766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ACAD8B3-0C81-4251-B30F-F978843FBEC8}"/>
                </a:ext>
              </a:extLst>
            </p:cNvPr>
            <p:cNvSpPr/>
            <p:nvPr/>
          </p:nvSpPr>
          <p:spPr>
            <a:xfrm>
              <a:off x="1088334" y="7369864"/>
              <a:ext cx="3796749" cy="1987828"/>
            </a:xfrm>
            <a:prstGeom prst="rect">
              <a:avLst/>
            </a:prstGeom>
            <a:blipFill dpi="0" rotWithShape="1">
              <a:blip r:embed="rId3"/>
              <a:srcRect/>
              <a:stretch>
                <a:fillRect l="-6000" r="-8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43487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1977</TotalTime>
  <Words>580</Words>
  <Application>Microsoft Office PowerPoint</Application>
  <PresentationFormat>A4 Paper (210x297 mm)</PresentationFormat>
  <Paragraphs>37</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Brush Script MT</vt:lpstr>
      <vt:lpstr>Calibri</vt:lpstr>
      <vt:lpstr>Calibri Light</vt:lpstr>
      <vt:lpstr>Ubuntu</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Maresa Connolly</dc:creator>
  <cp:lastModifiedBy>Maresa Connolly</cp:lastModifiedBy>
  <cp:revision>93</cp:revision>
  <cp:lastPrinted>2020-07-27T07:19:18Z</cp:lastPrinted>
  <dcterms:created xsi:type="dcterms:W3CDTF">2020-07-27T06:56:53Z</dcterms:created>
  <dcterms:modified xsi:type="dcterms:W3CDTF">2021-04-01T15:22:02Z</dcterms:modified>
</cp:coreProperties>
</file>