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2370" y="114"/>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957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0629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1316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7429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CAAE-F3D5-4364-AA5B-303112BD3B3D}"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84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CAAE-F3D5-4364-AA5B-303112BD3B3D}"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46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CAAE-F3D5-4364-AA5B-303112BD3B3D}" type="datetimeFigureOut">
              <a:rPr lang="en-GB" smtClean="0"/>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1836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CAAE-F3D5-4364-AA5B-303112BD3B3D}" type="datetimeFigureOut">
              <a:rPr lang="en-GB" smtClean="0"/>
              <a:t>06/10/2021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0325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CAAE-F3D5-4364-AA5B-303112BD3B3D}" type="datetimeFigureOut">
              <a:rPr lang="en-GB" smtClean="0"/>
              <a:t>06/10/2021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014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41720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03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8FCAAE-F3D5-4364-AA5B-303112BD3B3D}" type="datetimeFigureOut">
              <a:rPr lang="en-GB" smtClean="0"/>
              <a:t>06/10/2021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663B58-B80A-4B2C-84B1-17D5B8F4C8DE}" type="slidenum">
              <a:rPr lang="en-GB" smtClean="0"/>
              <a:t>‹#›</a:t>
            </a:fld>
            <a:endParaRPr lang="en-GB"/>
          </a:p>
        </p:txBody>
      </p:sp>
    </p:spTree>
    <p:extLst>
      <p:ext uri="{BB962C8B-B14F-4D97-AF65-F5344CB8AC3E}">
        <p14:creationId xmlns:p14="http://schemas.microsoft.com/office/powerpoint/2010/main" val="286143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October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2505805" y="690378"/>
            <a:ext cx="3085070" cy="307777"/>
          </a:xfrm>
          <a:prstGeom prst="rect">
            <a:avLst/>
          </a:prstGeom>
          <a:noFill/>
        </p:spPr>
        <p:txBody>
          <a:bodyPr wrap="square" rtlCol="0">
            <a:spAutoFit/>
          </a:bodyPr>
          <a:lstStyle/>
          <a:p>
            <a:r>
              <a:rPr lang="en-IE" sz="1400" b="1" dirty="0"/>
              <a:t>Changes in Local Property Tax for 2022</a:t>
            </a:r>
            <a:endParaRPr lang="en-GB" sz="1400" dirty="0"/>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pSp>
        <p:nvGrpSpPr>
          <p:cNvPr id="7" name="Group 6">
            <a:extLst>
              <a:ext uri="{FF2B5EF4-FFF2-40B4-BE49-F238E27FC236}">
                <a16:creationId xmlns:a16="http://schemas.microsoft.com/office/drawing/2014/main" id="{A9089A56-64A1-4B8C-8B2C-24528B71C265}"/>
              </a:ext>
            </a:extLst>
          </p:cNvPr>
          <p:cNvGrpSpPr/>
          <p:nvPr/>
        </p:nvGrpSpPr>
        <p:grpSpPr>
          <a:xfrm>
            <a:off x="971165" y="5257137"/>
            <a:ext cx="2687103" cy="1873179"/>
            <a:chOff x="946113" y="2589093"/>
            <a:chExt cx="2687103" cy="1568379"/>
          </a:xfrm>
        </p:grpSpPr>
        <p:sp>
          <p:nvSpPr>
            <p:cNvPr id="23" name="Rectangle 22">
              <a:extLst>
                <a:ext uri="{FF2B5EF4-FFF2-40B4-BE49-F238E27FC236}">
                  <a16:creationId xmlns:a16="http://schemas.microsoft.com/office/drawing/2014/main" id="{8AFC2463-BFB7-4399-AA70-F1D51F26B4A1}"/>
                </a:ext>
              </a:extLst>
            </p:cNvPr>
            <p:cNvSpPr/>
            <p:nvPr/>
          </p:nvSpPr>
          <p:spPr>
            <a:xfrm>
              <a:off x="946113" y="2589093"/>
              <a:ext cx="2687103" cy="15683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48BCE32-F195-4154-9506-3F1BF119679C}"/>
                </a:ext>
              </a:extLst>
            </p:cNvPr>
            <p:cNvSpPr/>
            <p:nvPr/>
          </p:nvSpPr>
          <p:spPr>
            <a:xfrm>
              <a:off x="1025652" y="2656558"/>
              <a:ext cx="2535716" cy="1430530"/>
            </a:xfrm>
            <a:prstGeom prst="rect">
              <a:avLst/>
            </a:prstGeom>
            <a:blipFill dpi="0" rotWithShape="1">
              <a:blip r:embed="rId3"/>
              <a:srcRect/>
              <a:stretch>
                <a:fillRect l="-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TextBox 25">
            <a:extLst>
              <a:ext uri="{FF2B5EF4-FFF2-40B4-BE49-F238E27FC236}">
                <a16:creationId xmlns:a16="http://schemas.microsoft.com/office/drawing/2014/main" id="{265FE2B9-41B5-4BF5-B00A-50946A1906ED}"/>
              </a:ext>
            </a:extLst>
          </p:cNvPr>
          <p:cNvSpPr txBox="1"/>
          <p:nvPr/>
        </p:nvSpPr>
        <p:spPr>
          <a:xfrm>
            <a:off x="880215" y="1064649"/>
            <a:ext cx="2809102" cy="4154984"/>
          </a:xfrm>
          <a:prstGeom prst="rect">
            <a:avLst/>
          </a:prstGeom>
          <a:noFill/>
        </p:spPr>
        <p:txBody>
          <a:bodyPr wrap="square" rtlCol="0">
            <a:spAutoFit/>
          </a:bodyPr>
          <a:lstStyle/>
          <a:p>
            <a:pPr algn="just" fontAlgn="base"/>
            <a:r>
              <a:rPr lang="en-IE" sz="1200" b="0" i="0" dirty="0">
                <a:effectLst/>
                <a:latin typeface="Ubuntu"/>
              </a:rPr>
              <a:t>LPT, or Local Property Tax,  is a self-assessed tax charged on the market value of residential properties in the Irish State.</a:t>
            </a:r>
          </a:p>
          <a:p>
            <a:pPr algn="just" fontAlgn="base"/>
            <a:r>
              <a:rPr lang="en-IE" sz="1200" b="0" i="0" dirty="0">
                <a:effectLst/>
                <a:latin typeface="Ubuntu"/>
              </a:rPr>
              <a:t>The first LPT valuation period started on 1 July 2013 and will end on 31 December 2021.   The Valuation Date for the next four year, which will determine the amount of LPT you pay for 2022 and for the three years from 2023 to 2025, will be based on your valuation of your property as of 1st November 2021</a:t>
            </a:r>
          </a:p>
          <a:p>
            <a:pPr algn="just" fontAlgn="base"/>
            <a:r>
              <a:rPr lang="en-IE" sz="1200" b="0" i="0" dirty="0">
                <a:effectLst/>
                <a:latin typeface="Ubuntu"/>
              </a:rPr>
              <a:t>LPT is a self-assessment tax so you calculate the tax due based on your own assessment of the market value of the property. Revenue does not value properties for LPT purposes but provides guidance on how to value your property.</a:t>
            </a:r>
          </a:p>
          <a:p>
            <a:pPr algn="just" fontAlgn="base"/>
            <a:r>
              <a:rPr lang="en-IE" sz="1200" b="0" i="0" dirty="0">
                <a:effectLst/>
                <a:latin typeface="Ubuntu"/>
              </a:rPr>
              <a:t>Revenue will contact you directly this month with information regarding the steps you will need to take.  Then, you submit your valuation by 7 November and arrange to pay the tax.</a:t>
            </a:r>
          </a:p>
        </p:txBody>
      </p:sp>
      <p:sp>
        <p:nvSpPr>
          <p:cNvPr id="33" name="TextBox 32">
            <a:extLst>
              <a:ext uri="{FF2B5EF4-FFF2-40B4-BE49-F238E27FC236}">
                <a16:creationId xmlns:a16="http://schemas.microsoft.com/office/drawing/2014/main" id="{6182CACF-662C-405F-A599-C538B667767C}"/>
              </a:ext>
            </a:extLst>
          </p:cNvPr>
          <p:cNvSpPr txBox="1"/>
          <p:nvPr/>
        </p:nvSpPr>
        <p:spPr>
          <a:xfrm>
            <a:off x="874453" y="7300523"/>
            <a:ext cx="2809102" cy="2308324"/>
          </a:xfrm>
          <a:prstGeom prst="rect">
            <a:avLst/>
          </a:prstGeom>
          <a:noFill/>
        </p:spPr>
        <p:txBody>
          <a:bodyPr wrap="square" rtlCol="0">
            <a:spAutoFit/>
          </a:bodyPr>
          <a:lstStyle/>
          <a:p>
            <a:pPr algn="just" fontAlgn="base"/>
            <a:r>
              <a:rPr lang="en-IE" sz="1200" b="1" i="0" dirty="0">
                <a:effectLst/>
                <a:latin typeface="Ubuntu"/>
              </a:rPr>
              <a:t>Are you ready for the LPT Valuation Date?</a:t>
            </a:r>
          </a:p>
          <a:p>
            <a:pPr algn="just" fontAlgn="base"/>
            <a:r>
              <a:rPr lang="en-IE" sz="1200" b="0" i="0" dirty="0">
                <a:effectLst/>
                <a:latin typeface="Ubuntu"/>
              </a:rPr>
              <a:t>To help you prepare to meet your obligations as a home-owner, here are the steps you should take.</a:t>
            </a:r>
          </a:p>
          <a:p>
            <a:pPr marL="228600" indent="-228600" algn="just" fontAlgn="base">
              <a:buFont typeface="+mj-lt"/>
              <a:buAutoNum type="arabicPeriod"/>
            </a:pPr>
            <a:r>
              <a:rPr lang="en-IE" sz="1200" b="0" i="0" dirty="0">
                <a:effectLst/>
                <a:latin typeface="Ubuntu"/>
              </a:rPr>
              <a:t>Determine the value of your property as at 1st November 2021</a:t>
            </a:r>
          </a:p>
          <a:p>
            <a:pPr marL="228600" indent="-228600" algn="just" fontAlgn="base">
              <a:buFont typeface="+mj-lt"/>
              <a:buAutoNum type="arabicPeriod"/>
            </a:pPr>
            <a:r>
              <a:rPr lang="en-IE" sz="1200" b="0" i="0" dirty="0">
                <a:effectLst/>
                <a:latin typeface="Ubuntu"/>
              </a:rPr>
              <a:t>Submit this valuation along with an LPT Return to Revenue by 7th November 2021</a:t>
            </a:r>
          </a:p>
          <a:p>
            <a:pPr marL="228600" indent="-228600" algn="just" fontAlgn="base">
              <a:buFont typeface="+mj-lt"/>
              <a:buAutoNum type="arabicPeriod"/>
            </a:pPr>
            <a:r>
              <a:rPr lang="en-IE" sz="1200" b="0" i="0" dirty="0">
                <a:effectLst/>
                <a:latin typeface="Ubuntu"/>
              </a:rPr>
              <a:t>Pay or make arrangements to pay your LPT for 2022</a:t>
            </a:r>
          </a:p>
        </p:txBody>
      </p:sp>
      <p:grpSp>
        <p:nvGrpSpPr>
          <p:cNvPr id="11" name="Group 10">
            <a:extLst>
              <a:ext uri="{FF2B5EF4-FFF2-40B4-BE49-F238E27FC236}">
                <a16:creationId xmlns:a16="http://schemas.microsoft.com/office/drawing/2014/main" id="{C3ADBAD2-DE9A-45A6-AD41-639C69BD75B6}"/>
              </a:ext>
            </a:extLst>
          </p:cNvPr>
          <p:cNvGrpSpPr/>
          <p:nvPr/>
        </p:nvGrpSpPr>
        <p:grpSpPr>
          <a:xfrm>
            <a:off x="3834384" y="1128976"/>
            <a:ext cx="2802927" cy="1806123"/>
            <a:chOff x="3817329" y="1205301"/>
            <a:chExt cx="2802927" cy="1806123"/>
          </a:xfrm>
        </p:grpSpPr>
        <p:sp>
          <p:nvSpPr>
            <p:cNvPr id="31" name="Rectangle 30">
              <a:extLst>
                <a:ext uri="{FF2B5EF4-FFF2-40B4-BE49-F238E27FC236}">
                  <a16:creationId xmlns:a16="http://schemas.microsoft.com/office/drawing/2014/main" id="{BBE42B68-BBAD-4D1B-9DFF-9EDA1B31A4BC}"/>
                </a:ext>
              </a:extLst>
            </p:cNvPr>
            <p:cNvSpPr/>
            <p:nvPr/>
          </p:nvSpPr>
          <p:spPr>
            <a:xfrm>
              <a:off x="3817329" y="1205301"/>
              <a:ext cx="2802927" cy="18061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778020-755B-4C75-964B-5A59F6561A01}"/>
                </a:ext>
              </a:extLst>
            </p:cNvPr>
            <p:cNvSpPr/>
            <p:nvPr/>
          </p:nvSpPr>
          <p:spPr>
            <a:xfrm>
              <a:off x="3900296" y="1282992"/>
              <a:ext cx="2645014" cy="1647378"/>
            </a:xfrm>
            <a:prstGeom prst="rect">
              <a:avLst/>
            </a:prstGeom>
            <a:blipFill dpi="0" rotWithShape="1">
              <a:blip r:embed="rId4"/>
              <a:srcRect/>
              <a:stretch>
                <a:fillRect l="-9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DC5D5CBA-2B76-4CD8-8CF0-21E2188507E3}"/>
              </a:ext>
            </a:extLst>
          </p:cNvPr>
          <p:cNvSpPr txBox="1"/>
          <p:nvPr/>
        </p:nvSpPr>
        <p:spPr>
          <a:xfrm>
            <a:off x="3810668" y="6955996"/>
            <a:ext cx="2859024" cy="2862322"/>
          </a:xfrm>
          <a:prstGeom prst="rect">
            <a:avLst/>
          </a:prstGeom>
          <a:noFill/>
        </p:spPr>
        <p:txBody>
          <a:bodyPr wrap="square" rtlCol="0">
            <a:spAutoFit/>
          </a:bodyPr>
          <a:lstStyle/>
          <a:p>
            <a:pPr algn="just"/>
            <a:endParaRPr lang="en-GB" sz="1200" dirty="0"/>
          </a:p>
          <a:p>
            <a:pPr algn="just"/>
            <a:r>
              <a:rPr lang="en-GB" sz="1200" dirty="0"/>
              <a:t>For further details on LPT and how to value your property, just visit us at HTHAccountants.com. where we also have a comparison table of current verses new rates.</a:t>
            </a:r>
          </a:p>
          <a:p>
            <a:pPr algn="just"/>
            <a:endParaRPr lang="en-GB" sz="1200" dirty="0"/>
          </a:p>
          <a:p>
            <a:pPr algn="just"/>
            <a:r>
              <a:rPr lang="en-GB" sz="1200" dirty="0"/>
              <a:t>We are happy to assist you in any of your income tax computations and submissions.</a:t>
            </a:r>
          </a:p>
          <a:p>
            <a:pPr algn="just"/>
            <a:endParaRPr lang="en-GB" sz="1200" dirty="0"/>
          </a:p>
          <a:p>
            <a:pPr algn="just"/>
            <a:r>
              <a:rPr lang="en-GB" sz="1200" dirty="0"/>
              <a:t>Regards</a:t>
            </a:r>
          </a:p>
          <a:p>
            <a:pPr algn="just"/>
            <a:r>
              <a:rPr lang="en-GB" sz="1200" dirty="0"/>
              <a:t> </a:t>
            </a:r>
          </a:p>
          <a:p>
            <a:pPr algn="just"/>
            <a:r>
              <a:rPr lang="en-GB" sz="2400" dirty="0">
                <a:latin typeface="Brush Script MT" panose="03060802040406070304" pitchFamily="66" charset="0"/>
              </a:rPr>
              <a:t>Kieran Horgan</a:t>
            </a:r>
          </a:p>
          <a:p>
            <a:pPr algn="just"/>
            <a:endParaRPr lang="en-GB" sz="1200" dirty="0"/>
          </a:p>
        </p:txBody>
      </p:sp>
      <p:sp>
        <p:nvSpPr>
          <p:cNvPr id="25" name="TextBox 24">
            <a:extLst>
              <a:ext uri="{FF2B5EF4-FFF2-40B4-BE49-F238E27FC236}">
                <a16:creationId xmlns:a16="http://schemas.microsoft.com/office/drawing/2014/main" id="{48E787BD-E97A-41FD-B42F-99AF32132883}"/>
              </a:ext>
            </a:extLst>
          </p:cNvPr>
          <p:cNvSpPr txBox="1"/>
          <p:nvPr/>
        </p:nvSpPr>
        <p:spPr>
          <a:xfrm>
            <a:off x="3795439" y="3025821"/>
            <a:ext cx="2809102" cy="4154984"/>
          </a:xfrm>
          <a:prstGeom prst="rect">
            <a:avLst/>
          </a:prstGeom>
          <a:noFill/>
        </p:spPr>
        <p:txBody>
          <a:bodyPr wrap="square" rtlCol="0">
            <a:spAutoFit/>
          </a:bodyPr>
          <a:lstStyle/>
          <a:p>
            <a:pPr algn="just" fontAlgn="base"/>
            <a:r>
              <a:rPr lang="en-IE" sz="1200" b="1" i="0" dirty="0">
                <a:effectLst/>
                <a:latin typeface="Ubuntu"/>
              </a:rPr>
              <a:t>Who should Pay?</a:t>
            </a:r>
          </a:p>
          <a:p>
            <a:pPr algn="just" fontAlgn="base"/>
            <a:r>
              <a:rPr lang="en-IE" sz="1200" b="0" i="0" dirty="0">
                <a:effectLst/>
                <a:latin typeface="Ubuntu"/>
              </a:rPr>
              <a:t>If you are the owner or joint owner of a residential property on November 1st 2021, then you are liable for LPT, even if you do not live at that property.  If there is more than one owner, or it is owned by a company or other entity, you need to agree who will pay the tax, otherwise Revenue can collect it from any of the owners.</a:t>
            </a:r>
          </a:p>
          <a:p>
            <a:pPr algn="just" fontAlgn="base"/>
            <a:endParaRPr lang="en-IE" sz="1200" b="0" i="0" dirty="0">
              <a:effectLst/>
              <a:latin typeface="Ubuntu"/>
            </a:endParaRPr>
          </a:p>
          <a:p>
            <a:pPr algn="just" fontAlgn="base"/>
            <a:r>
              <a:rPr lang="en-IE" sz="1200" b="0" i="0" dirty="0">
                <a:effectLst/>
                <a:latin typeface="Ubuntu"/>
              </a:rPr>
              <a:t>In some cases, you must pay the LPT if you are not the owner:</a:t>
            </a:r>
          </a:p>
          <a:p>
            <a:pPr algn="just" fontAlgn="base"/>
            <a:r>
              <a:rPr lang="en-IE" sz="1200" b="0" i="0" dirty="0">
                <a:effectLst/>
                <a:latin typeface="Ubuntu"/>
              </a:rPr>
              <a:t>•	If you are a tenant with a long-term lease of more than 20 years or</a:t>
            </a:r>
          </a:p>
          <a:p>
            <a:pPr algn="just" fontAlgn="base"/>
            <a:r>
              <a:rPr lang="en-IE" sz="1200" b="0" i="0" dirty="0">
                <a:effectLst/>
                <a:latin typeface="Ubuntu"/>
              </a:rPr>
              <a:t>•	If you have a right to live in the property for life or for more than 20 years or a right to live there ‘to the exclusion of others’</a:t>
            </a:r>
          </a:p>
          <a:p>
            <a:pPr algn="just" fontAlgn="base"/>
            <a:r>
              <a:rPr lang="en-IE" sz="1200" b="0" i="0" dirty="0">
                <a:effectLst/>
                <a:latin typeface="Ubuntu"/>
              </a:rPr>
              <a:t>(The landlord pays LPT if a property is rented on a normal short-term lease (less than 20 years).)</a:t>
            </a:r>
          </a:p>
        </p:txBody>
      </p:sp>
    </p:spTree>
    <p:extLst>
      <p:ext uri="{BB962C8B-B14F-4D97-AF65-F5344CB8AC3E}">
        <p14:creationId xmlns:p14="http://schemas.microsoft.com/office/powerpoint/2010/main" val="833396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1042</TotalTime>
  <Words>455</Words>
  <Application>Microsoft Office PowerPoint</Application>
  <PresentationFormat>A4 Paper (210x297 mm)</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Brush Script MT</vt:lpstr>
      <vt:lpstr>Calibri</vt:lpstr>
      <vt:lpstr>Calibri Light</vt:lpstr>
      <vt:lpstr>Ubuntu</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Maresa Connolly</dc:creator>
  <cp:lastModifiedBy>Maresa Connolly</cp:lastModifiedBy>
  <cp:revision>42</cp:revision>
  <cp:lastPrinted>2020-07-27T07:19:18Z</cp:lastPrinted>
  <dcterms:created xsi:type="dcterms:W3CDTF">2020-07-27T06:56:53Z</dcterms:created>
  <dcterms:modified xsi:type="dcterms:W3CDTF">2021-10-06T19:03:06Z</dcterms:modified>
</cp:coreProperties>
</file>